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98" r:id="rId4"/>
    <p:sldId id="299" r:id="rId5"/>
    <p:sldId id="257" r:id="rId6"/>
    <p:sldId id="285" r:id="rId7"/>
    <p:sldId id="264" r:id="rId8"/>
    <p:sldId id="260" r:id="rId9"/>
    <p:sldId id="278" r:id="rId10"/>
    <p:sldId id="262" r:id="rId11"/>
    <p:sldId id="287" r:id="rId12"/>
    <p:sldId id="258" r:id="rId13"/>
    <p:sldId id="259" r:id="rId14"/>
    <p:sldId id="288" r:id="rId15"/>
    <p:sldId id="265" r:id="rId16"/>
    <p:sldId id="295" r:id="rId17"/>
    <p:sldId id="266" r:id="rId18"/>
    <p:sldId id="292" r:id="rId19"/>
    <p:sldId id="267" r:id="rId20"/>
    <p:sldId id="268" r:id="rId21"/>
    <p:sldId id="269" r:id="rId22"/>
    <p:sldId id="296" r:id="rId23"/>
    <p:sldId id="286" r:id="rId24"/>
    <p:sldId id="284" r:id="rId25"/>
    <p:sldId id="293" r:id="rId26"/>
    <p:sldId id="289" r:id="rId27"/>
    <p:sldId id="290" r:id="rId28"/>
    <p:sldId id="291" r:id="rId29"/>
    <p:sldId id="261" r:id="rId30"/>
    <p:sldId id="280" r:id="rId31"/>
    <p:sldId id="275" r:id="rId32"/>
    <p:sldId id="270" r:id="rId33"/>
    <p:sldId id="282" r:id="rId34"/>
    <p:sldId id="272" r:id="rId35"/>
    <p:sldId id="279" r:id="rId36"/>
    <p:sldId id="274" r:id="rId37"/>
    <p:sldId id="273" r:id="rId38"/>
    <p:sldId id="276" r:id="rId39"/>
    <p:sldId id="27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9933"/>
    <a:srgbClr val="66FF66"/>
    <a:srgbClr val="FF0066"/>
    <a:srgbClr val="33CC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7" autoAdjust="0"/>
    <p:restoredTop sz="94660"/>
  </p:normalViewPr>
  <p:slideViewPr>
    <p:cSldViewPr>
      <p:cViewPr varScale="1">
        <p:scale>
          <a:sx n="68" d="100"/>
          <a:sy n="68" d="100"/>
        </p:scale>
        <p:origin x="14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312B4C-02B3-4F4A-A414-9B761A2B0410}" type="datetimeFigureOut">
              <a:rPr lang="en-US" smtClean="0"/>
              <a:pPr/>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312B4C-02B3-4F4A-A414-9B761A2B0410}" type="datetimeFigureOut">
              <a:rPr lang="en-US" smtClean="0"/>
              <a:pPr/>
              <a:t>8/6/2017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312B4C-02B3-4F4A-A414-9B761A2B0410}" type="datetimeFigureOut">
              <a:rPr lang="en-US" smtClean="0"/>
              <a:pPr/>
              <a:t>8/6/2017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12B4C-02B3-4F4A-A414-9B761A2B0410}" type="datetimeFigureOut">
              <a:rPr lang="en-US" smtClean="0"/>
              <a:pPr/>
              <a:t>8/6/2017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312B4C-02B3-4F4A-A414-9B761A2B0410}" type="datetimeFigureOut">
              <a:rPr lang="en-US" smtClean="0"/>
              <a:pPr/>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312B4C-02B3-4F4A-A414-9B761A2B0410}" type="datetimeFigureOut">
              <a:rPr lang="en-US" smtClean="0"/>
              <a:pPr/>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12B4C-02B3-4F4A-A414-9B761A2B0410}" type="datetimeFigureOut">
              <a:rPr lang="en-US" smtClean="0"/>
              <a:pPr/>
              <a:t>8/6/2017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C40A0-5CCC-4B87-BD49-62C6B58F0E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x78PnPd-V-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8Gv0H-vPoD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ddvTFgzkS5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rebecca.mcdermott@polk-fl.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jpg"/>
          <p:cNvPicPr>
            <a:picLocks noChangeAspect="1"/>
          </p:cNvPicPr>
          <p:nvPr/>
        </p:nvPicPr>
        <p:blipFill>
          <a:blip r:embed="rId2" cstate="print"/>
          <a:stretch>
            <a:fillRect/>
          </a:stretch>
        </p:blipFill>
        <p:spPr>
          <a:xfrm>
            <a:off x="381000" y="228600"/>
            <a:ext cx="8432800" cy="6324600"/>
          </a:xfrm>
          <a:prstGeom prst="rect">
            <a:avLst/>
          </a:prstGeom>
        </p:spPr>
      </p:pic>
      <p:sp>
        <p:nvSpPr>
          <p:cNvPr id="2" name="Title 1"/>
          <p:cNvSpPr>
            <a:spLocks noGrp="1"/>
          </p:cNvSpPr>
          <p:nvPr>
            <p:ph type="ctrTitle"/>
          </p:nvPr>
        </p:nvSpPr>
        <p:spPr/>
        <p:txBody>
          <a:bodyPr>
            <a:noAutofit/>
          </a:bodyPr>
          <a:lstStyle/>
          <a:p>
            <a:r>
              <a:rPr lang="en-US" sz="6600" b="1" dirty="0">
                <a:latin typeface="Matura MT Script Capitals" pitchFamily="66" charset="0"/>
              </a:rPr>
              <a:t>AP Language &amp; Composition</a:t>
            </a:r>
          </a:p>
        </p:txBody>
      </p:sp>
      <p:sp>
        <p:nvSpPr>
          <p:cNvPr id="3" name="Subtitle 2"/>
          <p:cNvSpPr>
            <a:spLocks noGrp="1"/>
          </p:cNvSpPr>
          <p:nvPr>
            <p:ph type="subTitle" idx="1"/>
          </p:nvPr>
        </p:nvSpPr>
        <p:spPr/>
        <p:txBody>
          <a:bodyPr/>
          <a:lstStyle/>
          <a:p>
            <a:pPr algn="r"/>
            <a:endParaRPr lang="en-US" dirty="0">
              <a:solidFill>
                <a:schemeClr val="tx1"/>
              </a:solidFill>
              <a:latin typeface="Matura MT Script Capitals" pitchFamily="66" charset="0"/>
            </a:endParaRPr>
          </a:p>
          <a:p>
            <a:pPr algn="r"/>
            <a:r>
              <a:rPr lang="en-US" dirty="0">
                <a:solidFill>
                  <a:schemeClr val="tx1"/>
                </a:solidFill>
                <a:latin typeface="Matura MT Script Capitals" pitchFamily="66" charset="0"/>
              </a:rPr>
              <a:t>Mrs. McDermott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Matura MT Script Capitals" pitchFamily="66" charset="0"/>
              </a:rPr>
              <a:t>Major Units</a:t>
            </a:r>
          </a:p>
        </p:txBody>
      </p:sp>
      <p:sp>
        <p:nvSpPr>
          <p:cNvPr id="3" name="Content Placeholder 2"/>
          <p:cNvSpPr>
            <a:spLocks noGrp="1"/>
          </p:cNvSpPr>
          <p:nvPr>
            <p:ph idx="1"/>
          </p:nvPr>
        </p:nvSpPr>
        <p:spPr/>
        <p:txBody>
          <a:bodyPr/>
          <a:lstStyle/>
          <a:p>
            <a:pPr lvl="0"/>
            <a:endParaRPr lang="en-US" b="1" dirty="0">
              <a:solidFill>
                <a:srgbClr val="00B0F0"/>
              </a:solidFill>
              <a:latin typeface="Matura MT Script Capitals" pitchFamily="66" charset="0"/>
            </a:endParaRPr>
          </a:p>
          <a:p>
            <a:pPr lvl="0"/>
            <a:r>
              <a:rPr lang="en-US" b="1" dirty="0">
                <a:solidFill>
                  <a:srgbClr val="00B0F0"/>
                </a:solidFill>
                <a:latin typeface="+mj-lt"/>
              </a:rPr>
              <a:t>Rhetorical Devices/Analysis</a:t>
            </a:r>
          </a:p>
          <a:p>
            <a:pPr lvl="0"/>
            <a:r>
              <a:rPr lang="en-US" b="1" dirty="0">
                <a:solidFill>
                  <a:srgbClr val="00B0F0"/>
                </a:solidFill>
                <a:latin typeface="+mj-lt"/>
              </a:rPr>
              <a:t>Argument/Persuasive Writing</a:t>
            </a:r>
          </a:p>
          <a:p>
            <a:pPr lvl="0"/>
            <a:r>
              <a:rPr lang="en-US" b="1" dirty="0">
                <a:solidFill>
                  <a:srgbClr val="00B0F0"/>
                </a:solidFill>
                <a:latin typeface="+mj-lt"/>
              </a:rPr>
              <a:t>Synthesis/Research </a:t>
            </a:r>
          </a:p>
          <a:p>
            <a:pPr lvl="0"/>
            <a:r>
              <a:rPr lang="en-US" b="1" dirty="0">
                <a:solidFill>
                  <a:srgbClr val="00B0F0"/>
                </a:solidFill>
                <a:latin typeface="+mj-lt"/>
              </a:rPr>
              <a:t>Multiple Choice/Test Taking Strategies</a:t>
            </a:r>
          </a:p>
          <a:p>
            <a:pPr lvl="0"/>
            <a:r>
              <a:rPr lang="en-US" b="1" dirty="0">
                <a:solidFill>
                  <a:srgbClr val="00B0F0"/>
                </a:solidFill>
                <a:latin typeface="+mj-lt"/>
              </a:rPr>
              <a:t>College Essay Writing</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Matura MT Script Capitals" pitchFamily="66" charset="0"/>
              </a:rPr>
              <a:t>Materials Needed</a:t>
            </a:r>
            <a:endParaRPr lang="en-US" dirty="0">
              <a:solidFill>
                <a:srgbClr val="008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828800"/>
            <a:ext cx="4721923" cy="3509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05000"/>
            <a:ext cx="3516923" cy="3352800"/>
          </a:xfrm>
          <a:prstGeom prst="rect">
            <a:avLst/>
          </a:prstGeom>
        </p:spPr>
      </p:pic>
    </p:spTree>
    <p:extLst>
      <p:ext uri="{BB962C8B-B14F-4D97-AF65-F5344CB8AC3E}">
        <p14:creationId xmlns:p14="http://schemas.microsoft.com/office/powerpoint/2010/main" val="269745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Matura MT Script Capitals" pitchFamily="66" charset="0"/>
              </a:rPr>
              <a:t>Materials Needed</a:t>
            </a:r>
          </a:p>
        </p:txBody>
      </p:sp>
      <p:sp>
        <p:nvSpPr>
          <p:cNvPr id="3" name="Content Placeholder 2"/>
          <p:cNvSpPr>
            <a:spLocks noGrp="1"/>
          </p:cNvSpPr>
          <p:nvPr>
            <p:ph idx="1"/>
          </p:nvPr>
        </p:nvSpPr>
        <p:spPr/>
        <p:txBody>
          <a:bodyPr>
            <a:normAutofit fontScale="92500"/>
          </a:bodyPr>
          <a:lstStyle/>
          <a:p>
            <a:pPr lvl="0"/>
            <a:r>
              <a:rPr lang="en-US" b="1" dirty="0">
                <a:solidFill>
                  <a:srgbClr val="00B050"/>
                </a:solidFill>
              </a:rPr>
              <a:t>Blue or black pen (no writing in rainbow colors)</a:t>
            </a:r>
          </a:p>
          <a:p>
            <a:pPr lvl="0"/>
            <a:r>
              <a:rPr lang="en-US" b="1" dirty="0">
                <a:solidFill>
                  <a:srgbClr val="00B050"/>
                </a:solidFill>
              </a:rPr>
              <a:t>Pencil</a:t>
            </a:r>
          </a:p>
          <a:p>
            <a:pPr lvl="0"/>
            <a:r>
              <a:rPr lang="en-US" b="1" dirty="0">
                <a:solidFill>
                  <a:srgbClr val="00B050"/>
                </a:solidFill>
              </a:rPr>
              <a:t>A folder (you choose the type) – it must be a place where you keep your English work ONLY! </a:t>
            </a:r>
          </a:p>
          <a:p>
            <a:pPr lvl="0"/>
            <a:r>
              <a:rPr lang="en-US" b="1" dirty="0">
                <a:solidFill>
                  <a:srgbClr val="00B050"/>
                </a:solidFill>
              </a:rPr>
              <a:t>Notebook Paper</a:t>
            </a:r>
          </a:p>
          <a:p>
            <a:pPr lvl="0"/>
            <a:r>
              <a:rPr lang="en-US" b="1" dirty="0">
                <a:solidFill>
                  <a:srgbClr val="00B050"/>
                </a:solidFill>
              </a:rPr>
              <a:t>2 spiral notebooks (70 pages/college ruled)</a:t>
            </a:r>
          </a:p>
          <a:p>
            <a:pPr lvl="0"/>
            <a:r>
              <a:rPr lang="en-US" b="1" dirty="0">
                <a:solidFill>
                  <a:srgbClr val="00B050"/>
                </a:solidFill>
              </a:rPr>
              <a:t>Index cards (4 x 6)</a:t>
            </a:r>
          </a:p>
          <a:p>
            <a:pPr lvl="0"/>
            <a:r>
              <a:rPr lang="en-US" b="1" dirty="0">
                <a:solidFill>
                  <a:srgbClr val="00B050"/>
                </a:solidFill>
              </a:rPr>
              <a:t>1 ream of copy paper</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latin typeface="Matura MT Script Capitals" pitchFamily="66" charset="0"/>
              </a:rPr>
              <a:t>Major Works Studied</a:t>
            </a:r>
          </a:p>
        </p:txBody>
      </p:sp>
      <p:sp>
        <p:nvSpPr>
          <p:cNvPr id="3" name="Content Placeholder 2"/>
          <p:cNvSpPr>
            <a:spLocks noGrp="1"/>
          </p:cNvSpPr>
          <p:nvPr>
            <p:ph idx="1"/>
          </p:nvPr>
        </p:nvSpPr>
        <p:spPr>
          <a:xfrm>
            <a:off x="457200" y="1600200"/>
            <a:ext cx="6324600" cy="4525963"/>
          </a:xfrm>
        </p:spPr>
        <p:txBody>
          <a:bodyPr>
            <a:normAutofit lnSpcReduction="10000"/>
          </a:bodyPr>
          <a:lstStyle/>
          <a:p>
            <a:r>
              <a:rPr lang="en-US" b="1" i="1" dirty="0">
                <a:solidFill>
                  <a:schemeClr val="accent6">
                    <a:lumMod val="50000"/>
                  </a:schemeClr>
                </a:solidFill>
              </a:rPr>
              <a:t>The Crucible</a:t>
            </a:r>
            <a:r>
              <a:rPr lang="en-US" b="1" dirty="0">
                <a:solidFill>
                  <a:schemeClr val="accent6">
                    <a:lumMod val="50000"/>
                  </a:schemeClr>
                </a:solidFill>
              </a:rPr>
              <a:t> (Miller)</a:t>
            </a:r>
          </a:p>
          <a:p>
            <a:pPr lvl="0"/>
            <a:r>
              <a:rPr lang="en-US" b="1" dirty="0">
                <a:solidFill>
                  <a:schemeClr val="accent6">
                    <a:lumMod val="50000"/>
                  </a:schemeClr>
                </a:solidFill>
              </a:rPr>
              <a:t>“A Modest Proposal” (Swift)</a:t>
            </a:r>
          </a:p>
          <a:p>
            <a:r>
              <a:rPr lang="en-US" b="1" i="1" dirty="0">
                <a:solidFill>
                  <a:schemeClr val="accent6">
                    <a:lumMod val="50000"/>
                  </a:schemeClr>
                </a:solidFill>
              </a:rPr>
              <a:t>1984</a:t>
            </a:r>
            <a:r>
              <a:rPr lang="en-US" b="1" dirty="0">
                <a:solidFill>
                  <a:schemeClr val="accent6">
                    <a:lumMod val="50000"/>
                  </a:schemeClr>
                </a:solidFill>
              </a:rPr>
              <a:t> (Orwell)</a:t>
            </a:r>
          </a:p>
          <a:p>
            <a:r>
              <a:rPr lang="en-US" b="1" i="1" dirty="0">
                <a:solidFill>
                  <a:schemeClr val="accent6">
                    <a:lumMod val="50000"/>
                  </a:schemeClr>
                </a:solidFill>
              </a:rPr>
              <a:t>The Catcher in the Rye</a:t>
            </a:r>
            <a:r>
              <a:rPr lang="en-US" b="1" dirty="0">
                <a:solidFill>
                  <a:schemeClr val="accent6">
                    <a:lumMod val="50000"/>
                  </a:schemeClr>
                </a:solidFill>
              </a:rPr>
              <a:t> (Salinger)</a:t>
            </a:r>
          </a:p>
          <a:p>
            <a:pPr lvl="0"/>
            <a:r>
              <a:rPr lang="en-US" b="1" i="1" dirty="0">
                <a:solidFill>
                  <a:schemeClr val="accent6">
                    <a:lumMod val="50000"/>
                  </a:schemeClr>
                </a:solidFill>
              </a:rPr>
              <a:t>The Things They Carried</a:t>
            </a:r>
            <a:r>
              <a:rPr lang="en-US" b="1" dirty="0">
                <a:solidFill>
                  <a:schemeClr val="accent6">
                    <a:lumMod val="50000"/>
                  </a:schemeClr>
                </a:solidFill>
              </a:rPr>
              <a:t> (O’Brien)</a:t>
            </a:r>
          </a:p>
          <a:p>
            <a:pPr lvl="0"/>
            <a:r>
              <a:rPr lang="en-US" b="1" i="1" dirty="0">
                <a:solidFill>
                  <a:schemeClr val="accent6">
                    <a:lumMod val="50000"/>
                  </a:schemeClr>
                </a:solidFill>
              </a:rPr>
              <a:t>The Great Gatsby</a:t>
            </a:r>
            <a:r>
              <a:rPr lang="en-US" b="1" dirty="0">
                <a:solidFill>
                  <a:schemeClr val="accent6">
                    <a:lumMod val="50000"/>
                  </a:schemeClr>
                </a:solidFill>
              </a:rPr>
              <a:t> (Fitzgerald)</a:t>
            </a:r>
          </a:p>
          <a:p>
            <a:r>
              <a:rPr lang="en-US" b="1" dirty="0">
                <a:solidFill>
                  <a:schemeClr val="accent6">
                    <a:lumMod val="50000"/>
                  </a:schemeClr>
                </a:solidFill>
              </a:rPr>
              <a:t> </a:t>
            </a:r>
            <a:r>
              <a:rPr lang="en-US" b="1" i="1" dirty="0">
                <a:solidFill>
                  <a:schemeClr val="accent6">
                    <a:lumMod val="50000"/>
                  </a:schemeClr>
                </a:solidFill>
              </a:rPr>
              <a:t>Of Mice and Men </a:t>
            </a:r>
            <a:r>
              <a:rPr lang="en-US" b="1" dirty="0">
                <a:solidFill>
                  <a:schemeClr val="accent6">
                    <a:lumMod val="50000"/>
                  </a:schemeClr>
                </a:solidFill>
              </a:rPr>
              <a:t>(Steinbeck)</a:t>
            </a:r>
          </a:p>
          <a:p>
            <a:r>
              <a:rPr lang="en-US" b="1" i="1" dirty="0">
                <a:solidFill>
                  <a:schemeClr val="accent6">
                    <a:lumMod val="50000"/>
                  </a:schemeClr>
                </a:solidFill>
              </a:rPr>
              <a:t>The Chosen (</a:t>
            </a:r>
            <a:r>
              <a:rPr lang="en-US" b="1" i="1" dirty="0" err="1">
                <a:solidFill>
                  <a:schemeClr val="accent6">
                    <a:lumMod val="50000"/>
                  </a:schemeClr>
                </a:solidFill>
              </a:rPr>
              <a:t>Potok</a:t>
            </a:r>
            <a:r>
              <a:rPr lang="en-US" b="1" i="1" dirty="0">
                <a:solidFill>
                  <a:schemeClr val="accent6">
                    <a:lumMod val="50000"/>
                  </a:schemeClr>
                </a:solidFill>
              </a:rPr>
              <a:t>)</a:t>
            </a:r>
            <a:endParaRPr lang="en-US" b="1" dirty="0">
              <a:solidFill>
                <a:schemeClr val="accent6">
                  <a:lumMod val="50000"/>
                </a:schemeClr>
              </a:solidFill>
            </a:endParaRPr>
          </a:p>
          <a:p>
            <a:pPr lvl="0"/>
            <a:endParaRPr lang="en-US" b="1" dirty="0">
              <a:solidFill>
                <a:schemeClr val="accent6">
                  <a:lumMod val="50000"/>
                </a:schemeClr>
              </a:solidFill>
            </a:endParaRPr>
          </a:p>
          <a:p>
            <a:pPr lvl="0"/>
            <a:endParaRPr lang="en-US" b="1" dirty="0">
              <a:solidFill>
                <a:schemeClr val="accent6">
                  <a:lumMod val="50000"/>
                </a:schemeClr>
              </a:solidFill>
            </a:endParaRPr>
          </a:p>
          <a:p>
            <a:endParaRPr lang="en-US" dirty="0"/>
          </a:p>
        </p:txBody>
      </p:sp>
      <p:pic>
        <p:nvPicPr>
          <p:cNvPr id="4" name="Picture 3" descr="literature.jpg"/>
          <p:cNvPicPr>
            <a:picLocks noChangeAspect="1"/>
          </p:cNvPicPr>
          <p:nvPr/>
        </p:nvPicPr>
        <p:blipFill>
          <a:blip r:embed="rId2" cstate="print"/>
          <a:stretch>
            <a:fillRect/>
          </a:stretch>
        </p:blipFill>
        <p:spPr>
          <a:xfrm>
            <a:off x="6629399" y="1295400"/>
            <a:ext cx="1781175" cy="2571750"/>
          </a:xfrm>
          <a:prstGeom prst="rect">
            <a:avLst/>
          </a:prstGeom>
          <a:scene3d>
            <a:camera prst="orthographicFront">
              <a:rot lat="0" lon="0" rev="20699999"/>
            </a:camera>
            <a:lightRig rig="threePt" dir="t"/>
          </a:scene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Matura MT Script Capitals" pitchFamily="66" charset="0"/>
              </a:rPr>
              <a:t>Absences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752599"/>
            <a:ext cx="5484214" cy="4222845"/>
          </a:xfrm>
        </p:spPr>
      </p:pic>
    </p:spTree>
    <p:extLst>
      <p:ext uri="{BB962C8B-B14F-4D97-AF65-F5344CB8AC3E}">
        <p14:creationId xmlns:p14="http://schemas.microsoft.com/office/powerpoint/2010/main" val="74841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Matura MT Script Capitals" pitchFamily="66" charset="0"/>
              </a:rPr>
              <a:t>Absences</a:t>
            </a:r>
          </a:p>
        </p:txBody>
      </p:sp>
      <p:sp>
        <p:nvSpPr>
          <p:cNvPr id="3" name="Content Placeholder 2"/>
          <p:cNvSpPr>
            <a:spLocks noGrp="1"/>
          </p:cNvSpPr>
          <p:nvPr>
            <p:ph idx="1"/>
          </p:nvPr>
        </p:nvSpPr>
        <p:spPr>
          <a:xfrm>
            <a:off x="3880365" y="1447800"/>
            <a:ext cx="5263635" cy="5257800"/>
          </a:xfrm>
        </p:spPr>
        <p:txBody>
          <a:bodyPr>
            <a:normAutofit fontScale="25000" lnSpcReduction="20000"/>
          </a:bodyPr>
          <a:lstStyle/>
          <a:p>
            <a:pPr marL="0" indent="0">
              <a:buNone/>
            </a:pPr>
            <a:r>
              <a:rPr lang="en-US" sz="9600" b="1" dirty="0">
                <a:solidFill>
                  <a:srgbClr val="FFC000"/>
                </a:solidFill>
              </a:rPr>
              <a:t>Most PowerPoints/notes will be on my website.  Ask a classmate what we did, email me, or come see me </a:t>
            </a:r>
            <a:r>
              <a:rPr lang="en-US" sz="9600" b="1" u="sng" dirty="0">
                <a:solidFill>
                  <a:srgbClr val="FFC000"/>
                </a:solidFill>
              </a:rPr>
              <a:t>BEFORE OR AFTER SCHOOL</a:t>
            </a:r>
            <a:r>
              <a:rPr lang="en-US" sz="9600" b="1" dirty="0">
                <a:solidFill>
                  <a:srgbClr val="FFC000"/>
                </a:solidFill>
              </a:rPr>
              <a:t>!</a:t>
            </a:r>
          </a:p>
          <a:p>
            <a:pPr lvl="0">
              <a:buNone/>
            </a:pPr>
            <a:endParaRPr lang="en-US" b="1" dirty="0">
              <a:solidFill>
                <a:srgbClr val="FFC000"/>
              </a:solidFill>
            </a:endParaRPr>
          </a:p>
          <a:p>
            <a:pPr lvl="0">
              <a:buNone/>
            </a:pPr>
            <a:r>
              <a:rPr lang="en-US" sz="9600" b="1" dirty="0">
                <a:solidFill>
                  <a:srgbClr val="FFC000"/>
                </a:solidFill>
              </a:rPr>
              <a:t>Having a pre-excused absence means</a:t>
            </a:r>
          </a:p>
          <a:p>
            <a:pPr lvl="0">
              <a:buNone/>
            </a:pPr>
            <a:r>
              <a:rPr lang="en-US" sz="9600" b="1" dirty="0">
                <a:solidFill>
                  <a:srgbClr val="FFC000"/>
                </a:solidFill>
              </a:rPr>
              <a:t>turning in papers and taking announced</a:t>
            </a:r>
          </a:p>
          <a:p>
            <a:pPr lvl="0">
              <a:buNone/>
            </a:pPr>
            <a:r>
              <a:rPr lang="en-US" sz="9600" b="1" dirty="0">
                <a:solidFill>
                  <a:srgbClr val="FFC000"/>
                </a:solidFill>
              </a:rPr>
              <a:t>tests BEFORE the absence and being</a:t>
            </a:r>
          </a:p>
          <a:p>
            <a:pPr lvl="0">
              <a:buNone/>
            </a:pPr>
            <a:r>
              <a:rPr lang="en-US" sz="9600" b="1" dirty="0">
                <a:solidFill>
                  <a:srgbClr val="FFC000"/>
                </a:solidFill>
              </a:rPr>
              <a:t>prepared for class the day you return. </a:t>
            </a:r>
          </a:p>
          <a:p>
            <a:pPr lvl="0">
              <a:buNone/>
            </a:pPr>
            <a:endParaRPr lang="en-US" sz="7400" b="1" dirty="0">
              <a:solidFill>
                <a:srgbClr val="FFC000"/>
              </a:solidFill>
            </a:endParaRPr>
          </a:p>
          <a:p>
            <a:pPr lvl="0">
              <a:buNone/>
            </a:pPr>
            <a:r>
              <a:rPr lang="en-US" sz="9600" b="1" dirty="0">
                <a:solidFill>
                  <a:srgbClr val="FFC000"/>
                </a:solidFill>
              </a:rPr>
              <a:t>If you are in the CHOICE room during</a:t>
            </a:r>
          </a:p>
          <a:p>
            <a:pPr lvl="0">
              <a:buNone/>
            </a:pPr>
            <a:r>
              <a:rPr lang="en-US" sz="9600" b="1" dirty="0">
                <a:solidFill>
                  <a:srgbClr val="FFC000"/>
                </a:solidFill>
              </a:rPr>
              <a:t>my class period, see me THAT afternoon</a:t>
            </a:r>
          </a:p>
          <a:p>
            <a:pPr lvl="0">
              <a:buNone/>
            </a:pPr>
            <a:r>
              <a:rPr lang="en-US" sz="9600" b="1" dirty="0">
                <a:solidFill>
                  <a:srgbClr val="FFC000"/>
                </a:solidFill>
              </a:rPr>
              <a:t>to turn in the assignment that was due</a:t>
            </a:r>
          </a:p>
          <a:p>
            <a:pPr lvl="0">
              <a:buNone/>
            </a:pPr>
            <a:r>
              <a:rPr lang="en-US" sz="9600" b="1" dirty="0">
                <a:solidFill>
                  <a:srgbClr val="FFC000"/>
                </a:solidFill>
              </a:rPr>
              <a:t>that day.</a:t>
            </a:r>
          </a:p>
          <a:p>
            <a:endParaRPr lang="en-US" dirty="0"/>
          </a:p>
        </p:txBody>
      </p:sp>
      <p:pic>
        <p:nvPicPr>
          <p:cNvPr id="4" name="Picture 3" descr="absent.jpg"/>
          <p:cNvPicPr>
            <a:picLocks noChangeAspect="1"/>
          </p:cNvPicPr>
          <p:nvPr/>
        </p:nvPicPr>
        <p:blipFill>
          <a:blip r:embed="rId2" cstate="print"/>
          <a:stretch>
            <a:fillRect/>
          </a:stretch>
        </p:blipFill>
        <p:spPr>
          <a:xfrm>
            <a:off x="0" y="2057400"/>
            <a:ext cx="3880365" cy="37948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Matura MT Script Capitals" pitchFamily="66" charset="0"/>
              </a:rPr>
              <a:t>Absences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8800" y="1524000"/>
            <a:ext cx="2961640" cy="4191000"/>
          </a:xfrm>
        </p:spPr>
      </p:pic>
      <p:sp>
        <p:nvSpPr>
          <p:cNvPr id="6" name="TextBox 5"/>
          <p:cNvSpPr txBox="1"/>
          <p:nvPr/>
        </p:nvSpPr>
        <p:spPr>
          <a:xfrm>
            <a:off x="76200" y="1371600"/>
            <a:ext cx="5181600" cy="4339650"/>
          </a:xfrm>
          <a:prstGeom prst="rect">
            <a:avLst/>
          </a:prstGeom>
          <a:noFill/>
        </p:spPr>
        <p:txBody>
          <a:bodyPr wrap="square" rtlCol="0">
            <a:spAutoFit/>
          </a:bodyPr>
          <a:lstStyle/>
          <a:p>
            <a:endParaRPr lang="en-US" sz="900" b="1" dirty="0">
              <a:solidFill>
                <a:srgbClr val="FFC000"/>
              </a:solidFill>
            </a:endParaRPr>
          </a:p>
          <a:p>
            <a:r>
              <a:rPr lang="en-US" sz="2400" b="1" dirty="0">
                <a:solidFill>
                  <a:srgbClr val="FFC000"/>
                </a:solidFill>
              </a:rPr>
              <a:t>ALL AP English Students at GJ will follow the more stringent POLK COUNTY ATTENDANCE POLICY – If you have more than three unexcused absences PER SEMESTER (not per quarter), you will be unable to make up assignments/tests you miss on future UNEXCUSED absences for ANY CREDIT.</a:t>
            </a:r>
          </a:p>
          <a:p>
            <a:endParaRPr lang="en-US" sz="900" b="1" dirty="0">
              <a:solidFill>
                <a:srgbClr val="FFC000"/>
              </a:solidFill>
            </a:endParaRPr>
          </a:p>
          <a:p>
            <a:endParaRPr lang="en-US" sz="900" b="1" dirty="0">
              <a:solidFill>
                <a:srgbClr val="FFC000"/>
              </a:solidFill>
            </a:endParaRPr>
          </a:p>
          <a:p>
            <a:endParaRPr lang="en-US" sz="900" b="1" dirty="0">
              <a:solidFill>
                <a:srgbClr val="FFC000"/>
              </a:solidFill>
            </a:endParaRPr>
          </a:p>
          <a:p>
            <a:r>
              <a:rPr lang="en-US" sz="2400" b="1" dirty="0">
                <a:solidFill>
                  <a:srgbClr val="FFC000"/>
                </a:solidFill>
              </a:rPr>
              <a:t>If you are sick, stay home.  But, PLEASE, get the absence EXCUSED!</a:t>
            </a:r>
          </a:p>
        </p:txBody>
      </p:sp>
    </p:spTree>
    <p:extLst>
      <p:ext uri="{BB962C8B-B14F-4D97-AF65-F5344CB8AC3E}">
        <p14:creationId xmlns:p14="http://schemas.microsoft.com/office/powerpoint/2010/main" val="409017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atura MT Script Capitals" pitchFamily="66" charset="0"/>
              </a:rPr>
              <a:t>In/Out Box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447800"/>
            <a:ext cx="4876800" cy="4876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atura MT Script Capitals" pitchFamily="66" charset="0"/>
              </a:rPr>
              <a:t>In/Out Box</a:t>
            </a:r>
          </a:p>
        </p:txBody>
      </p:sp>
      <p:sp>
        <p:nvSpPr>
          <p:cNvPr id="3" name="Content Placeholder 2"/>
          <p:cNvSpPr>
            <a:spLocks noGrp="1"/>
          </p:cNvSpPr>
          <p:nvPr>
            <p:ph idx="1"/>
          </p:nvPr>
        </p:nvSpPr>
        <p:spPr/>
        <p:txBody>
          <a:bodyPr>
            <a:normAutofit lnSpcReduction="10000"/>
          </a:bodyPr>
          <a:lstStyle/>
          <a:p>
            <a:r>
              <a:rPr lang="en-US" b="1" dirty="0">
                <a:solidFill>
                  <a:srgbClr val="0070C0"/>
                </a:solidFill>
              </a:rPr>
              <a:t>Turn work in to your class “in” folder in the back of the room.</a:t>
            </a:r>
          </a:p>
          <a:p>
            <a:r>
              <a:rPr lang="en-US" b="1" dirty="0">
                <a:solidFill>
                  <a:srgbClr val="0070C0"/>
                </a:solidFill>
              </a:rPr>
              <a:t>Once work is graded, it will be in your class “out” folder.  It is your responsibility to get the work.  Contents of out folders will be thrown out at the end of </a:t>
            </a:r>
            <a:r>
              <a:rPr lang="en-US" b="1" u="sng" dirty="0">
                <a:solidFill>
                  <a:srgbClr val="0070C0"/>
                </a:solidFill>
              </a:rPr>
              <a:t>each month</a:t>
            </a:r>
            <a:r>
              <a:rPr lang="en-US" b="1" dirty="0">
                <a:solidFill>
                  <a:srgbClr val="0070C0"/>
                </a:solidFill>
              </a:rPr>
              <a:t>.</a:t>
            </a:r>
          </a:p>
          <a:p>
            <a:r>
              <a:rPr lang="en-US" b="1" dirty="0">
                <a:solidFill>
                  <a:srgbClr val="0070C0"/>
                </a:solidFill>
              </a:rPr>
              <a:t> There is a “no name” folder in the outbox.  Any work turned in without a name will be placed in it.</a:t>
            </a:r>
          </a:p>
        </p:txBody>
      </p:sp>
    </p:spTree>
    <p:extLst>
      <p:ext uri="{BB962C8B-B14F-4D97-AF65-F5344CB8AC3E}">
        <p14:creationId xmlns:p14="http://schemas.microsoft.com/office/powerpoint/2010/main" val="302349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6">
                    <a:lumMod val="75000"/>
                  </a:schemeClr>
                </a:solidFill>
                <a:latin typeface="Matura MT Script Capitals" pitchFamily="66" charset="0"/>
              </a:rPr>
              <a:t>	</a:t>
            </a:r>
            <a:r>
              <a:rPr lang="en-US" b="1" dirty="0" err="1">
                <a:solidFill>
                  <a:schemeClr val="accent6">
                    <a:lumMod val="75000"/>
                  </a:schemeClr>
                </a:solidFill>
                <a:latin typeface="Matura MT Script Capitals" pitchFamily="66" charset="0"/>
              </a:rPr>
              <a:t>Bellwork</a:t>
            </a:r>
            <a:endParaRPr lang="en-US" b="1" dirty="0">
              <a:solidFill>
                <a:schemeClr val="accent6">
                  <a:lumMod val="75000"/>
                </a:schemeClr>
              </a:solidFill>
              <a:latin typeface="Matura MT Script Capitals" pitchFamily="66" charset="0"/>
            </a:endParaRPr>
          </a:p>
        </p:txBody>
      </p:sp>
      <p:sp>
        <p:nvSpPr>
          <p:cNvPr id="3" name="Content Placeholder 2"/>
          <p:cNvSpPr>
            <a:spLocks noGrp="1"/>
          </p:cNvSpPr>
          <p:nvPr>
            <p:ph idx="1"/>
          </p:nvPr>
        </p:nvSpPr>
        <p:spPr/>
        <p:txBody>
          <a:bodyPr/>
          <a:lstStyle/>
          <a:p>
            <a:endParaRPr lang="en-US" b="1" dirty="0">
              <a:solidFill>
                <a:schemeClr val="accent6">
                  <a:lumMod val="75000"/>
                </a:schemeClr>
              </a:solidFill>
            </a:endParaRPr>
          </a:p>
          <a:p>
            <a:endParaRPr lang="en-US" b="1" dirty="0">
              <a:solidFill>
                <a:schemeClr val="accent6">
                  <a:lumMod val="75000"/>
                </a:schemeClr>
              </a:solidFill>
            </a:endParaRPr>
          </a:p>
          <a:p>
            <a:r>
              <a:rPr lang="en-US" b="1" dirty="0" err="1">
                <a:solidFill>
                  <a:schemeClr val="accent6">
                    <a:lumMod val="75000"/>
                  </a:schemeClr>
                </a:solidFill>
              </a:rPr>
              <a:t>Bellwork</a:t>
            </a:r>
            <a:r>
              <a:rPr lang="en-US" b="1" dirty="0">
                <a:solidFill>
                  <a:schemeClr val="accent6">
                    <a:lumMod val="75000"/>
                  </a:schemeClr>
                </a:solidFill>
              </a:rPr>
              <a:t> should be started when you enter my classroom.</a:t>
            </a:r>
          </a:p>
          <a:p>
            <a:r>
              <a:rPr lang="en-US" b="1" dirty="0">
                <a:solidFill>
                  <a:schemeClr val="accent6">
                    <a:lumMod val="75000"/>
                  </a:schemeClr>
                </a:solidFill>
              </a:rPr>
              <a:t>It will be collected twice a quarter.</a:t>
            </a:r>
          </a:p>
          <a:p>
            <a:r>
              <a:rPr lang="en-US" b="1" dirty="0">
                <a:solidFill>
                  <a:schemeClr val="accent6">
                    <a:lumMod val="75000"/>
                  </a:schemeClr>
                </a:solidFill>
              </a:rPr>
              <a:t>As long as it is complete, you will earn full credit on it.</a:t>
            </a:r>
          </a:p>
        </p:txBody>
      </p:sp>
      <p:pic>
        <p:nvPicPr>
          <p:cNvPr id="4" name="Picture 3" descr="Smurfs3.jpg"/>
          <p:cNvPicPr>
            <a:picLocks noChangeAspect="1"/>
          </p:cNvPicPr>
          <p:nvPr/>
        </p:nvPicPr>
        <p:blipFill>
          <a:blip r:embed="rId2" cstate="print"/>
          <a:stretch>
            <a:fillRect/>
          </a:stretch>
        </p:blipFill>
        <p:spPr>
          <a:xfrm>
            <a:off x="4572000" y="0"/>
            <a:ext cx="4191000" cy="23343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02060"/>
                </a:solidFill>
                <a:latin typeface="Matura MT Script Capitals" panose="03020802060602070202" pitchFamily="66" charset="0"/>
              </a:rPr>
              <a:t>Welcome!</a:t>
            </a:r>
          </a:p>
        </p:txBody>
      </p:sp>
      <p:sp>
        <p:nvSpPr>
          <p:cNvPr id="3" name="Content Placeholder 2"/>
          <p:cNvSpPr>
            <a:spLocks noGrp="1"/>
          </p:cNvSpPr>
          <p:nvPr>
            <p:ph idx="1"/>
          </p:nvPr>
        </p:nvSpPr>
        <p:spPr/>
        <p:txBody>
          <a:bodyPr/>
          <a:lstStyle/>
          <a:p>
            <a:endParaRPr lang="en-US" dirty="0">
              <a:hlinkClick r:id="rId2"/>
            </a:endParaRPr>
          </a:p>
          <a:p>
            <a:r>
              <a:rPr lang="en-US" dirty="0">
                <a:hlinkClick r:id="rId2"/>
              </a:rPr>
              <a:t>http://www.youtube.com/watch?v=x78PnPd-V-A</a:t>
            </a:r>
            <a:endParaRPr lang="en-US" dirty="0"/>
          </a:p>
          <a:p>
            <a:endParaRPr lang="en-US" dirty="0"/>
          </a:p>
        </p:txBody>
      </p:sp>
    </p:spTree>
    <p:extLst>
      <p:ext uri="{BB962C8B-B14F-4D97-AF65-F5344CB8AC3E}">
        <p14:creationId xmlns:p14="http://schemas.microsoft.com/office/powerpoint/2010/main" val="326694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latin typeface="Matura MT Script Capitals" pitchFamily="66" charset="0"/>
              </a:rPr>
              <a:t>Test Days</a:t>
            </a:r>
          </a:p>
        </p:txBody>
      </p:sp>
      <p:sp>
        <p:nvSpPr>
          <p:cNvPr id="3" name="Content Placeholder 2"/>
          <p:cNvSpPr>
            <a:spLocks noGrp="1"/>
          </p:cNvSpPr>
          <p:nvPr>
            <p:ph idx="1"/>
          </p:nvPr>
        </p:nvSpPr>
        <p:spPr>
          <a:xfrm>
            <a:off x="304800" y="1600200"/>
            <a:ext cx="4800600" cy="4525963"/>
          </a:xfrm>
        </p:spPr>
        <p:txBody>
          <a:bodyPr>
            <a:normAutofit fontScale="92500" lnSpcReduction="10000"/>
          </a:bodyPr>
          <a:lstStyle/>
          <a:p>
            <a:r>
              <a:rPr lang="en-US" b="1" dirty="0">
                <a:solidFill>
                  <a:srgbClr val="008000"/>
                </a:solidFill>
              </a:rPr>
              <a:t>Wear an orange or blue shirt – or both for extra credit (equivalent to one question only)—I will not count your nails, bracelet, shoes, socks, or boxers.  </a:t>
            </a:r>
          </a:p>
          <a:p>
            <a:r>
              <a:rPr lang="en-US" b="1" dirty="0">
                <a:solidFill>
                  <a:srgbClr val="008000"/>
                </a:solidFill>
              </a:rPr>
              <a:t>No talking until the last test is turned in.</a:t>
            </a:r>
          </a:p>
          <a:p>
            <a:r>
              <a:rPr lang="en-US" b="1" dirty="0">
                <a:solidFill>
                  <a:srgbClr val="008000"/>
                </a:solidFill>
              </a:rPr>
              <a:t>Keep your genius to yourself!</a:t>
            </a:r>
          </a:p>
        </p:txBody>
      </p:sp>
      <p:pic>
        <p:nvPicPr>
          <p:cNvPr id="4" name="Picture 3" descr="gators.jpg"/>
          <p:cNvPicPr>
            <a:picLocks noChangeAspect="1"/>
          </p:cNvPicPr>
          <p:nvPr/>
        </p:nvPicPr>
        <p:blipFill>
          <a:blip r:embed="rId2" cstate="print"/>
          <a:stretch>
            <a:fillRect/>
          </a:stretch>
        </p:blipFill>
        <p:spPr>
          <a:xfrm>
            <a:off x="5105400" y="2133600"/>
            <a:ext cx="3094416" cy="304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0099"/>
                </a:solidFill>
                <a:latin typeface="Matura MT Script Capitals" pitchFamily="66" charset="0"/>
              </a:rPr>
              <a:t>Notes</a:t>
            </a:r>
          </a:p>
        </p:txBody>
      </p:sp>
      <p:sp>
        <p:nvSpPr>
          <p:cNvPr id="3" name="Content Placeholder 2"/>
          <p:cNvSpPr>
            <a:spLocks noGrp="1"/>
          </p:cNvSpPr>
          <p:nvPr>
            <p:ph idx="1"/>
          </p:nvPr>
        </p:nvSpPr>
        <p:spPr>
          <a:xfrm>
            <a:off x="4343400" y="1524000"/>
            <a:ext cx="4572000" cy="4525963"/>
          </a:xfrm>
        </p:spPr>
        <p:txBody>
          <a:bodyPr>
            <a:normAutofit fontScale="92500" lnSpcReduction="10000"/>
          </a:bodyPr>
          <a:lstStyle/>
          <a:p>
            <a:r>
              <a:rPr lang="en-US" b="1" dirty="0">
                <a:solidFill>
                  <a:srgbClr val="CC0099"/>
                </a:solidFill>
              </a:rPr>
              <a:t>I reserve the right to evaluate any note I intercept for grammatical correctness and level of “juiciness”</a:t>
            </a:r>
          </a:p>
          <a:p>
            <a:r>
              <a:rPr lang="en-US" b="1" dirty="0">
                <a:solidFill>
                  <a:srgbClr val="CC0099"/>
                </a:solidFill>
              </a:rPr>
              <a:t>It is highly likely that I will grade and then post your note for others to see.</a:t>
            </a:r>
          </a:p>
          <a:p>
            <a:r>
              <a:rPr lang="en-US" b="1" dirty="0">
                <a:solidFill>
                  <a:srgbClr val="CC0099"/>
                </a:solidFill>
              </a:rPr>
              <a:t>Don’t pass notes in class.   </a:t>
            </a:r>
          </a:p>
        </p:txBody>
      </p:sp>
      <p:pic>
        <p:nvPicPr>
          <p:cNvPr id="4" name="Picture 3" descr="passing-notes.jpg"/>
          <p:cNvPicPr>
            <a:picLocks noChangeAspect="1"/>
          </p:cNvPicPr>
          <p:nvPr/>
        </p:nvPicPr>
        <p:blipFill>
          <a:blip r:embed="rId2" cstate="print"/>
          <a:stretch>
            <a:fillRect/>
          </a:stretch>
        </p:blipFill>
        <p:spPr>
          <a:xfrm>
            <a:off x="228600" y="1981200"/>
            <a:ext cx="3962400" cy="2274417"/>
          </a:xfrm>
          <a:prstGeom prst="rect">
            <a:avLst/>
          </a:prstGeom>
          <a:scene3d>
            <a:camera prst="orthographicFront">
              <a:rot lat="0" lon="20999984" rev="900000"/>
            </a:camera>
            <a:lightRig rig="threePt" dir="t"/>
          </a:scene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atura MT Script Capitals" panose="03020802060602070202" pitchFamily="66" charset="0"/>
              </a:rPr>
              <a:t>Cell Phone Policy</a:t>
            </a:r>
            <a:endParaRPr lang="en-US" dirty="0"/>
          </a:p>
        </p:txBody>
      </p:sp>
      <p:sp>
        <p:nvSpPr>
          <p:cNvPr id="3" name="Content Placeholder 2"/>
          <p:cNvSpPr>
            <a:spLocks noGrp="1"/>
          </p:cNvSpPr>
          <p:nvPr>
            <p:ph idx="1"/>
          </p:nvPr>
        </p:nvSpPr>
        <p:spPr>
          <a:xfrm>
            <a:off x="152400" y="1600200"/>
            <a:ext cx="8763000" cy="5105400"/>
          </a:xfrm>
        </p:spPr>
        <p:txBody>
          <a:bodyPr>
            <a:normAutofit/>
          </a:bodyPr>
          <a:lstStyle/>
          <a:p>
            <a:pPr marL="0" indent="0">
              <a:buNone/>
            </a:pPr>
            <a:r>
              <a:rPr lang="en-US" b="1" dirty="0">
                <a:solidFill>
                  <a:srgbClr val="0070C0"/>
                </a:solidFill>
              </a:rPr>
              <a:t>Unless we are working on research, playing a </a:t>
            </a:r>
            <a:r>
              <a:rPr lang="en-US" b="1" dirty="0" err="1">
                <a:solidFill>
                  <a:srgbClr val="0070C0"/>
                </a:solidFill>
              </a:rPr>
              <a:t>Kahoot</a:t>
            </a:r>
            <a:r>
              <a:rPr lang="en-US" b="1" dirty="0">
                <a:solidFill>
                  <a:srgbClr val="0070C0"/>
                </a:solidFill>
              </a:rPr>
              <a:t>, or I have specifically given you permission to use your cell phone for educational purposes, it needs to be in the envelope and in the basket under your desk per school policy.</a:t>
            </a:r>
          </a:p>
          <a:p>
            <a:pPr marL="0" indent="0">
              <a:buNone/>
            </a:pPr>
            <a:r>
              <a:rPr lang="en-US" b="1" dirty="0">
                <a:solidFill>
                  <a:srgbClr val="0070C0"/>
                </a:solidFill>
              </a:rPr>
              <a:t> </a:t>
            </a:r>
          </a:p>
          <a:p>
            <a:pPr marL="0" indent="0">
              <a:buNone/>
            </a:pPr>
            <a:r>
              <a:rPr lang="en-US" b="1" dirty="0">
                <a:solidFill>
                  <a:srgbClr val="0070C0"/>
                </a:solidFill>
              </a:rPr>
              <a:t>**You are NOT allowed to charge your cell phones in the classrooms at GJHS. </a:t>
            </a:r>
          </a:p>
          <a:p>
            <a:pPr marL="0" indent="0">
              <a:buNone/>
            </a:pPr>
            <a:endParaRPr lang="en-US" dirty="0"/>
          </a:p>
        </p:txBody>
      </p:sp>
    </p:spTree>
    <p:extLst>
      <p:ext uri="{BB962C8B-B14F-4D97-AF65-F5344CB8AC3E}">
        <p14:creationId xmlns:p14="http://schemas.microsoft.com/office/powerpoint/2010/main" val="2254419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Matura MT Script Capitals" panose="03020802060602070202" pitchFamily="66" charset="0"/>
              </a:rPr>
              <a:t>.4 Club</a:t>
            </a:r>
            <a:endParaRPr lang="en-US" dirty="0"/>
          </a:p>
        </p:txBody>
      </p:sp>
      <p:sp>
        <p:nvSpPr>
          <p:cNvPr id="3" name="Content Placeholder 2"/>
          <p:cNvSpPr>
            <a:spLocks noGrp="1"/>
          </p:cNvSpPr>
          <p:nvPr>
            <p:ph idx="1"/>
          </p:nvPr>
        </p:nvSpPr>
        <p:spPr/>
        <p:txBody>
          <a:bodyPr/>
          <a:lstStyle/>
          <a:p>
            <a:pPr marL="0" indent="0" algn="ctr">
              <a:buNone/>
            </a:pPr>
            <a:r>
              <a:rPr lang="en-US" b="1" dirty="0">
                <a:solidFill>
                  <a:srgbClr val="002060"/>
                </a:solidFill>
              </a:rPr>
              <a:t>This is not a club you want to join.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43200"/>
            <a:ext cx="3673434" cy="321425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560" y="2514600"/>
            <a:ext cx="3238025" cy="3733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690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atura MT Script Capitals" panose="03020802060602070202" pitchFamily="66" charset="0"/>
              </a:rPr>
              <a:t>Your “one” (for the whole year)</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6063931" cy="3957354"/>
          </a:xfrm>
          <a:prstGeom prst="rect">
            <a:avLst/>
          </a:prstGeom>
        </p:spPr>
      </p:pic>
    </p:spTree>
    <p:extLst>
      <p:ext uri="{BB962C8B-B14F-4D97-AF65-F5344CB8AC3E}">
        <p14:creationId xmlns:p14="http://schemas.microsoft.com/office/powerpoint/2010/main" val="194059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atura MT Script Capitals" panose="03020802060602070202" pitchFamily="66" charset="0"/>
              </a:rPr>
              <a:t>Your “one” (for the whole year)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455" y="2100262"/>
            <a:ext cx="1504950" cy="1257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5" y="1981200"/>
            <a:ext cx="3067050" cy="14954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5" y="1389289"/>
            <a:ext cx="2809875" cy="417467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3810866"/>
            <a:ext cx="1981200" cy="23050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3810866"/>
            <a:ext cx="2085975" cy="2190750"/>
          </a:xfrm>
          <a:prstGeom prst="rect">
            <a:avLst/>
          </a:prstGeom>
        </p:spPr>
      </p:pic>
    </p:spTree>
    <p:extLst>
      <p:ext uri="{BB962C8B-B14F-4D97-AF65-F5344CB8AC3E}">
        <p14:creationId xmlns:p14="http://schemas.microsoft.com/office/powerpoint/2010/main" val="256199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Taboos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400" y="1689100"/>
            <a:ext cx="3693910" cy="47244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23792"/>
            <a:ext cx="4419600" cy="24897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
            <a:ext cx="2838450" cy="3178639"/>
          </a:xfrm>
          <a:prstGeom prst="rect">
            <a:avLst/>
          </a:prstGeom>
        </p:spPr>
      </p:pic>
    </p:spTree>
    <p:extLst>
      <p:ext uri="{BB962C8B-B14F-4D97-AF65-F5344CB8AC3E}">
        <p14:creationId xmlns:p14="http://schemas.microsoft.com/office/powerpoint/2010/main" val="171913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Taboos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09800"/>
            <a:ext cx="3809524" cy="26793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00200"/>
            <a:ext cx="3935896" cy="4114800"/>
          </a:xfrm>
          <a:prstGeom prst="rect">
            <a:avLst/>
          </a:prstGeom>
        </p:spPr>
      </p:pic>
    </p:spTree>
    <p:extLst>
      <p:ext uri="{BB962C8B-B14F-4D97-AF65-F5344CB8AC3E}">
        <p14:creationId xmlns:p14="http://schemas.microsoft.com/office/powerpoint/2010/main" val="2634560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Taboos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5400"/>
            <a:ext cx="3649929" cy="4648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323109"/>
            <a:ext cx="4603963" cy="4953000"/>
          </a:xfrm>
          <a:prstGeom prst="rect">
            <a:avLst/>
          </a:prstGeom>
        </p:spPr>
      </p:pic>
    </p:spTree>
    <p:extLst>
      <p:ext uri="{BB962C8B-B14F-4D97-AF65-F5344CB8AC3E}">
        <p14:creationId xmlns:p14="http://schemas.microsoft.com/office/powerpoint/2010/main" val="1070536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Taboos</a:t>
            </a:r>
          </a:p>
        </p:txBody>
      </p:sp>
      <p:sp>
        <p:nvSpPr>
          <p:cNvPr id="3" name="Content Placeholder 2"/>
          <p:cNvSpPr>
            <a:spLocks noGrp="1"/>
          </p:cNvSpPr>
          <p:nvPr>
            <p:ph idx="1"/>
          </p:nvPr>
        </p:nvSpPr>
        <p:spPr/>
        <p:txBody>
          <a:bodyPr>
            <a:normAutofit/>
          </a:bodyPr>
          <a:lstStyle/>
          <a:p>
            <a:endParaRPr lang="en-US" sz="3600" dirty="0">
              <a:hlinkClick r:id="rId2"/>
            </a:endParaRPr>
          </a:p>
          <a:p>
            <a:r>
              <a:rPr lang="en-US" sz="3600" dirty="0">
                <a:hlinkClick r:id="rId2"/>
              </a:rPr>
              <a:t>https://www.youtube.com/watch?v=8Gv0H-vPoDc</a:t>
            </a:r>
            <a:endParaRPr lang="en-US" sz="3600" dirty="0"/>
          </a:p>
          <a:p>
            <a:r>
              <a:rPr lang="en-US" sz="3600" b="1" dirty="0">
                <a:solidFill>
                  <a:srgbClr val="FF0000"/>
                </a:solidFill>
              </a:rPr>
              <a:t>Review Taboos</a:t>
            </a:r>
          </a:p>
          <a:p>
            <a:endParaRPr lang="en-US" sz="3600" b="1" dirty="0">
              <a:solidFill>
                <a:srgbClr val="FF0000"/>
              </a:solidFill>
            </a:endParaRPr>
          </a:p>
        </p:txBody>
      </p:sp>
      <p:pic>
        <p:nvPicPr>
          <p:cNvPr id="4" name="Picture 3" descr="NO.png"/>
          <p:cNvPicPr>
            <a:picLocks noChangeAspect="1"/>
          </p:cNvPicPr>
          <p:nvPr/>
        </p:nvPicPr>
        <p:blipFill>
          <a:blip r:embed="rId3" cstate="print"/>
          <a:stretch>
            <a:fillRect/>
          </a:stretch>
        </p:blipFill>
        <p:spPr>
          <a:xfrm>
            <a:off x="3200400" y="4267200"/>
            <a:ext cx="2857500" cy="1895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REMIND.COM</a:t>
            </a:r>
          </a:p>
        </p:txBody>
      </p:sp>
      <p:sp>
        <p:nvSpPr>
          <p:cNvPr id="3" name="Content Placeholder 2"/>
          <p:cNvSpPr>
            <a:spLocks noGrp="1"/>
          </p:cNvSpPr>
          <p:nvPr>
            <p:ph idx="1"/>
          </p:nvPr>
        </p:nvSpPr>
        <p:spPr/>
        <p:txBody>
          <a:bodyPr>
            <a:normAutofit/>
          </a:bodyPr>
          <a:lstStyle/>
          <a:p>
            <a:pPr marL="0" indent="0">
              <a:buNone/>
            </a:pPr>
            <a:r>
              <a:rPr lang="en-US" sz="3600" b="1" dirty="0"/>
              <a:t>Text your class code to 81010</a:t>
            </a:r>
          </a:p>
          <a:p>
            <a:pPr marL="0" indent="0">
              <a:buNone/>
            </a:pPr>
            <a:endParaRPr lang="en-US" sz="3600" b="1" dirty="0"/>
          </a:p>
          <a:p>
            <a:pPr marL="0" indent="0">
              <a:buNone/>
            </a:pPr>
            <a:r>
              <a:rPr lang="en-US" sz="3600" b="1" dirty="0"/>
              <a:t>Period 3 – @mcdgjap3</a:t>
            </a:r>
          </a:p>
          <a:p>
            <a:pPr marL="0" indent="0">
              <a:buNone/>
            </a:pPr>
            <a:r>
              <a:rPr lang="en-US" sz="3600" b="1" dirty="0"/>
              <a:t>Period 5 -  @mcdgjap5</a:t>
            </a:r>
          </a:p>
          <a:p>
            <a:pPr marL="0" indent="0">
              <a:buNone/>
            </a:pPr>
            <a:r>
              <a:rPr lang="en-US" sz="3600" b="1" dirty="0"/>
              <a:t>Period 6 - @mcdgjap6</a:t>
            </a:r>
          </a:p>
          <a:p>
            <a:pPr marL="0" indent="0">
              <a:buNone/>
            </a:pPr>
            <a:r>
              <a:rPr lang="en-US" sz="3600" b="1" dirty="0"/>
              <a:t>Period 7 - @mcdgjap7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76400"/>
            <a:ext cx="2247900" cy="4105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1585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9933"/>
                </a:solidFill>
                <a:latin typeface="Magneto" pitchFamily="82" charset="0"/>
              </a:rPr>
              <a:t>Vocabulary</a:t>
            </a:r>
          </a:p>
        </p:txBody>
      </p:sp>
      <p:sp>
        <p:nvSpPr>
          <p:cNvPr id="3" name="Content Placeholder 2"/>
          <p:cNvSpPr>
            <a:spLocks noGrp="1"/>
          </p:cNvSpPr>
          <p:nvPr>
            <p:ph idx="1"/>
          </p:nvPr>
        </p:nvSpPr>
        <p:spPr/>
        <p:txBody>
          <a:bodyPr>
            <a:normAutofit fontScale="92500" lnSpcReduction="10000"/>
          </a:bodyPr>
          <a:lstStyle/>
          <a:p>
            <a:endParaRPr lang="en-US" b="1" dirty="0">
              <a:solidFill>
                <a:srgbClr val="FF9933"/>
              </a:solidFill>
            </a:endParaRPr>
          </a:p>
          <a:p>
            <a:r>
              <a:rPr lang="en-US" sz="3600" b="1" dirty="0">
                <a:solidFill>
                  <a:srgbClr val="FF9933"/>
                </a:solidFill>
              </a:rPr>
              <a:t>Word List</a:t>
            </a:r>
          </a:p>
          <a:p>
            <a:r>
              <a:rPr lang="en-US" sz="3600" b="1" dirty="0">
                <a:solidFill>
                  <a:srgbClr val="FF9933"/>
                </a:solidFill>
              </a:rPr>
              <a:t>THREE 20 word lists per quarter.  </a:t>
            </a:r>
          </a:p>
          <a:p>
            <a:r>
              <a:rPr lang="en-US" sz="3600" b="1" dirty="0">
                <a:solidFill>
                  <a:srgbClr val="FF9933"/>
                </a:solidFill>
              </a:rPr>
              <a:t>Quizzes are CUMULATIVE.</a:t>
            </a:r>
          </a:p>
          <a:p>
            <a:r>
              <a:rPr lang="en-US" sz="3600" b="1" dirty="0">
                <a:solidFill>
                  <a:srgbClr val="FF9933"/>
                </a:solidFill>
              </a:rPr>
              <a:t>Each quarter will end with a TEST of all three units. </a:t>
            </a:r>
          </a:p>
          <a:p>
            <a:r>
              <a:rPr lang="en-US" sz="3600" b="1" dirty="0">
                <a:solidFill>
                  <a:srgbClr val="FF9933"/>
                </a:solidFill>
              </a:rPr>
              <a:t>Put the words/definitions in your long-term memory!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66"/>
                </a:solidFill>
                <a:latin typeface="Matura MT Script Capitals" pitchFamily="66" charset="0"/>
              </a:rPr>
              <a:t>Letters</a:t>
            </a:r>
          </a:p>
        </p:txBody>
      </p:sp>
      <p:sp>
        <p:nvSpPr>
          <p:cNvPr id="3" name="Content Placeholder 2"/>
          <p:cNvSpPr>
            <a:spLocks noGrp="1"/>
          </p:cNvSpPr>
          <p:nvPr>
            <p:ph idx="1"/>
          </p:nvPr>
        </p:nvSpPr>
        <p:spPr/>
        <p:txBody>
          <a:bodyPr>
            <a:normAutofit/>
          </a:bodyPr>
          <a:lstStyle/>
          <a:p>
            <a:endParaRPr lang="en-US" sz="4800" b="1" dirty="0">
              <a:solidFill>
                <a:schemeClr val="accent4"/>
              </a:solidFill>
            </a:endParaRPr>
          </a:p>
          <a:p>
            <a:r>
              <a:rPr lang="en-US" sz="4800" b="1" dirty="0">
                <a:solidFill>
                  <a:srgbClr val="FF0066"/>
                </a:solidFill>
              </a:rPr>
              <a:t>Former AP Lang students</a:t>
            </a:r>
          </a:p>
          <a:p>
            <a:r>
              <a:rPr lang="en-US" sz="4800" b="1" dirty="0">
                <a:solidFill>
                  <a:srgbClr val="FF0066"/>
                </a:solidFill>
              </a:rPr>
              <a:t>Read and Share</a:t>
            </a:r>
          </a:p>
        </p:txBody>
      </p:sp>
      <p:pic>
        <p:nvPicPr>
          <p:cNvPr id="4" name="Picture 3" descr="envelope.bmp"/>
          <p:cNvPicPr>
            <a:picLocks noChangeAspect="1"/>
          </p:cNvPicPr>
          <p:nvPr/>
        </p:nvPicPr>
        <p:blipFill>
          <a:blip r:embed="rId2" cstate="print"/>
          <a:stretch>
            <a:fillRect/>
          </a:stretch>
        </p:blipFill>
        <p:spPr>
          <a:xfrm>
            <a:off x="5486400" y="3429000"/>
            <a:ext cx="2904857" cy="290485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endParaRPr lang="en-US" sz="3600" dirty="0">
              <a:solidFill>
                <a:schemeClr val="tx2">
                  <a:lumMod val="75000"/>
                </a:schemeClr>
              </a:solidFill>
              <a:latin typeface="Matura MT Script Capitals" pitchFamily="66" charset="0"/>
            </a:endParaRPr>
          </a:p>
          <a:p>
            <a:pPr>
              <a:buNone/>
            </a:pPr>
            <a:r>
              <a:rPr lang="en-US" sz="3600" dirty="0">
                <a:solidFill>
                  <a:schemeClr val="tx2">
                    <a:lumMod val="75000"/>
                  </a:schemeClr>
                </a:solidFill>
                <a:latin typeface="Matura MT Script Capitals" pitchFamily="66" charset="0"/>
              </a:rPr>
              <a:t>“Words – so innocent and powerless as</a:t>
            </a:r>
          </a:p>
          <a:p>
            <a:pPr>
              <a:buNone/>
            </a:pPr>
            <a:r>
              <a:rPr lang="en-US" sz="3600" dirty="0">
                <a:solidFill>
                  <a:schemeClr val="tx2">
                    <a:lumMod val="75000"/>
                  </a:schemeClr>
                </a:solidFill>
                <a:latin typeface="Matura MT Script Capitals" pitchFamily="66" charset="0"/>
              </a:rPr>
              <a:t>they are, as standing in a dictionary, how </a:t>
            </a:r>
          </a:p>
          <a:p>
            <a:pPr>
              <a:buNone/>
            </a:pPr>
            <a:r>
              <a:rPr lang="en-US" sz="3600" dirty="0">
                <a:solidFill>
                  <a:schemeClr val="tx2">
                    <a:lumMod val="75000"/>
                  </a:schemeClr>
                </a:solidFill>
                <a:latin typeface="Matura MT Script Capitals" pitchFamily="66" charset="0"/>
              </a:rPr>
              <a:t>potent for good and evil they become in</a:t>
            </a:r>
          </a:p>
          <a:p>
            <a:pPr>
              <a:buNone/>
            </a:pPr>
            <a:r>
              <a:rPr lang="en-US" sz="3600" dirty="0">
                <a:solidFill>
                  <a:schemeClr val="tx2">
                    <a:lumMod val="75000"/>
                  </a:schemeClr>
                </a:solidFill>
                <a:latin typeface="Matura MT Script Capitals" pitchFamily="66" charset="0"/>
              </a:rPr>
              <a:t>the hands of one who knows how to</a:t>
            </a:r>
          </a:p>
          <a:p>
            <a:pPr>
              <a:buNone/>
            </a:pPr>
            <a:r>
              <a:rPr lang="en-US" sz="3600" dirty="0">
                <a:solidFill>
                  <a:schemeClr val="tx2">
                    <a:lumMod val="75000"/>
                  </a:schemeClr>
                </a:solidFill>
                <a:latin typeface="Matura MT Script Capitals" pitchFamily="66" charset="0"/>
              </a:rPr>
              <a:t>combine them.”</a:t>
            </a:r>
          </a:p>
          <a:p>
            <a:pPr>
              <a:buNone/>
            </a:pPr>
            <a:endParaRPr lang="en-US" sz="3600" dirty="0">
              <a:solidFill>
                <a:schemeClr val="tx2">
                  <a:lumMod val="75000"/>
                </a:schemeClr>
              </a:solidFill>
              <a:latin typeface="Matura MT Script Capitals" pitchFamily="66" charset="0"/>
            </a:endParaRPr>
          </a:p>
          <a:p>
            <a:pPr algn="r">
              <a:buNone/>
            </a:pPr>
            <a:r>
              <a:rPr lang="en-US" sz="3600" dirty="0">
                <a:solidFill>
                  <a:schemeClr val="tx2">
                    <a:lumMod val="75000"/>
                  </a:schemeClr>
                </a:solidFill>
                <a:latin typeface="Matura MT Script Capitals" pitchFamily="66" charset="0"/>
              </a:rPr>
              <a:t>-Nathaniel Hawthorne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endParaRPr lang="en-US" sz="3600" b="1" dirty="0">
              <a:solidFill>
                <a:srgbClr val="FF9933"/>
              </a:solidFill>
              <a:latin typeface="Matura MT Script Capitals" pitchFamily="66" charset="0"/>
            </a:endParaRPr>
          </a:p>
          <a:p>
            <a:pPr>
              <a:buNone/>
            </a:pPr>
            <a:r>
              <a:rPr lang="en-US" sz="3600" b="1" dirty="0">
                <a:solidFill>
                  <a:srgbClr val="FF9933"/>
                </a:solidFill>
                <a:latin typeface="Matura MT Script Capitals" pitchFamily="66" charset="0"/>
              </a:rPr>
              <a:t>"Words are, in my not-so-humble</a:t>
            </a:r>
          </a:p>
          <a:p>
            <a:pPr>
              <a:buNone/>
            </a:pPr>
            <a:r>
              <a:rPr lang="en-US" sz="3600" b="1" dirty="0">
                <a:solidFill>
                  <a:srgbClr val="FF9933"/>
                </a:solidFill>
                <a:latin typeface="Matura MT Script Capitals" pitchFamily="66" charset="0"/>
              </a:rPr>
              <a:t>opinion, our most inexhaustible source of</a:t>
            </a:r>
          </a:p>
          <a:p>
            <a:pPr>
              <a:buNone/>
            </a:pPr>
            <a:r>
              <a:rPr lang="en-US" sz="3600" b="1" dirty="0">
                <a:solidFill>
                  <a:srgbClr val="FF9933"/>
                </a:solidFill>
                <a:latin typeface="Matura MT Script Capitals" pitchFamily="66" charset="0"/>
              </a:rPr>
              <a:t>magic. Capable of both inflicting injury,</a:t>
            </a:r>
          </a:p>
          <a:p>
            <a:pPr>
              <a:buNone/>
            </a:pPr>
            <a:r>
              <a:rPr lang="en-US" sz="3600" b="1" dirty="0">
                <a:solidFill>
                  <a:srgbClr val="FF9933"/>
                </a:solidFill>
                <a:latin typeface="Matura MT Script Capitals" pitchFamily="66" charset="0"/>
              </a:rPr>
              <a:t>and remedying it." </a:t>
            </a:r>
          </a:p>
          <a:p>
            <a:pPr>
              <a:buNone/>
            </a:pPr>
            <a:endParaRPr lang="en-US" sz="3600" b="1" dirty="0">
              <a:solidFill>
                <a:srgbClr val="FF9933"/>
              </a:solidFill>
              <a:latin typeface="Matura MT Script Capitals" pitchFamily="66" charset="0"/>
            </a:endParaRPr>
          </a:p>
          <a:p>
            <a:pPr>
              <a:buNone/>
            </a:pPr>
            <a:r>
              <a:rPr lang="en-US" sz="3600" b="1" dirty="0">
                <a:solidFill>
                  <a:srgbClr val="FF9933"/>
                </a:solidFill>
                <a:latin typeface="Matura MT Script Capitals" pitchFamily="66" charset="0"/>
              </a:rPr>
              <a:t>		-Professor </a:t>
            </a:r>
            <a:r>
              <a:rPr lang="en-US" sz="3600" b="1" dirty="0" err="1">
                <a:solidFill>
                  <a:srgbClr val="FF9933"/>
                </a:solidFill>
                <a:latin typeface="Matura MT Script Capitals" pitchFamily="66" charset="0"/>
              </a:rPr>
              <a:t>Albus</a:t>
            </a:r>
            <a:r>
              <a:rPr lang="en-US" sz="3600" b="1" dirty="0">
                <a:solidFill>
                  <a:srgbClr val="FF9933"/>
                </a:solidFill>
                <a:latin typeface="Matura MT Script Capitals" pitchFamily="66" charset="0"/>
              </a:rPr>
              <a:t> Dumbledore 				(J.K. Rowling)</a:t>
            </a:r>
            <a:endParaRPr lang="en-US" sz="3600" dirty="0">
              <a:solidFill>
                <a:srgbClr val="FF9933"/>
              </a:solidFill>
              <a:latin typeface="Matura MT Script Capitals"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CCCC"/>
                </a:solidFill>
                <a:latin typeface="Matura MT Script Capitals" pitchFamily="66" charset="0"/>
              </a:rPr>
              <a:t>Power of Words</a:t>
            </a:r>
          </a:p>
        </p:txBody>
      </p:sp>
      <p:sp>
        <p:nvSpPr>
          <p:cNvPr id="3" name="Content Placeholder 2"/>
          <p:cNvSpPr>
            <a:spLocks noGrp="1"/>
          </p:cNvSpPr>
          <p:nvPr>
            <p:ph idx="1"/>
          </p:nvPr>
        </p:nvSpPr>
        <p:spPr/>
        <p:txBody>
          <a:bodyPr>
            <a:normAutofit/>
          </a:bodyPr>
          <a:lstStyle/>
          <a:p>
            <a:pPr marL="0" indent="0">
              <a:buNone/>
            </a:pPr>
            <a:endParaRPr lang="en-US" b="1" dirty="0">
              <a:solidFill>
                <a:srgbClr val="33CCCC"/>
              </a:solidFill>
            </a:endParaRPr>
          </a:p>
          <a:p>
            <a:pPr marL="0" indent="0">
              <a:buNone/>
            </a:pPr>
            <a:r>
              <a:rPr lang="en-US" b="1" dirty="0">
                <a:solidFill>
                  <a:srgbClr val="33CCCC"/>
                </a:solidFill>
              </a:rPr>
              <a:t>http://www.youtube.com/watch?v=Wgi0t2ap-us&amp;feature=youtu.be</a:t>
            </a:r>
          </a:p>
          <a:p>
            <a:endParaRPr lang="en-US" b="1" dirty="0">
              <a:solidFill>
                <a:srgbClr val="33CCCC"/>
              </a:solidFill>
            </a:endParaRPr>
          </a:p>
          <a:p>
            <a:r>
              <a:rPr lang="en-US" b="1" dirty="0">
                <a:solidFill>
                  <a:srgbClr val="33CCCC"/>
                </a:solidFill>
              </a:rPr>
              <a:t>How Authors Create Meaning (Rhetorical Devices) - Handout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What NOT to do:</a:t>
            </a:r>
          </a:p>
        </p:txBody>
      </p:sp>
      <p:sp>
        <p:nvSpPr>
          <p:cNvPr id="3" name="Content Placeholder 2"/>
          <p:cNvSpPr>
            <a:spLocks noGrp="1"/>
          </p:cNvSpPr>
          <p:nvPr>
            <p:ph idx="1"/>
          </p:nvPr>
        </p:nvSpPr>
        <p:spPr/>
        <p:txBody>
          <a:bodyPr>
            <a:normAutofit/>
          </a:bodyPr>
          <a:lstStyle/>
          <a:p>
            <a:pPr>
              <a:buNone/>
            </a:pPr>
            <a:endParaRPr lang="en-US" sz="4000" b="1" dirty="0">
              <a:solidFill>
                <a:srgbClr val="66FF66"/>
              </a:solidFill>
            </a:endParaRPr>
          </a:p>
          <a:p>
            <a:pPr>
              <a:buNone/>
            </a:pPr>
            <a:r>
              <a:rPr lang="en-US" sz="4000" b="1" dirty="0">
                <a:solidFill>
                  <a:srgbClr val="FFC000"/>
                </a:solidFill>
              </a:rPr>
              <a:t>25 Unintentionally Funny Analogies</a:t>
            </a:r>
          </a:p>
          <a:p>
            <a:pPr>
              <a:buNone/>
            </a:pPr>
            <a:r>
              <a:rPr lang="en-US" sz="4000" b="1" dirty="0">
                <a:solidFill>
                  <a:srgbClr val="FFC000"/>
                </a:solidFill>
              </a:rPr>
              <a:t>by High School Students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latin typeface="Matura MT Script Capitals" pitchFamily="66" charset="0"/>
              </a:rPr>
              <a:t>Assignment</a:t>
            </a:r>
          </a:p>
        </p:txBody>
      </p:sp>
      <p:sp>
        <p:nvSpPr>
          <p:cNvPr id="3" name="Content Placeholder 2"/>
          <p:cNvSpPr>
            <a:spLocks noGrp="1"/>
          </p:cNvSpPr>
          <p:nvPr>
            <p:ph idx="1"/>
          </p:nvPr>
        </p:nvSpPr>
        <p:spPr/>
        <p:txBody>
          <a:bodyPr/>
          <a:lstStyle/>
          <a:p>
            <a:endParaRPr lang="en-US" b="1" dirty="0">
              <a:solidFill>
                <a:srgbClr val="00B050"/>
              </a:solidFill>
            </a:endParaRPr>
          </a:p>
          <a:p>
            <a:r>
              <a:rPr lang="en-US" b="1" dirty="0">
                <a:solidFill>
                  <a:srgbClr val="00B050"/>
                </a:solidFill>
              </a:rPr>
              <a:t>Relationship to Writing Paper -  due NEXT class</a:t>
            </a:r>
          </a:p>
          <a:p>
            <a:pPr>
              <a:buNone/>
            </a:pPr>
            <a:endParaRPr lang="en-US" b="1" dirty="0">
              <a:solidFill>
                <a:srgbClr val="00B05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Matura MT Script Capitals" pitchFamily="66" charset="0"/>
              </a:rPr>
              <a:t>3 Statements</a:t>
            </a:r>
          </a:p>
        </p:txBody>
      </p:sp>
      <p:sp>
        <p:nvSpPr>
          <p:cNvPr id="3" name="Content Placeholder 2"/>
          <p:cNvSpPr>
            <a:spLocks noGrp="1"/>
          </p:cNvSpPr>
          <p:nvPr>
            <p:ph idx="1"/>
          </p:nvPr>
        </p:nvSpPr>
        <p:spPr>
          <a:xfrm>
            <a:off x="457200" y="1417638"/>
            <a:ext cx="8534400" cy="5211762"/>
          </a:xfrm>
        </p:spPr>
        <p:txBody>
          <a:bodyPr>
            <a:normAutofit fontScale="92500" lnSpcReduction="20000"/>
          </a:bodyPr>
          <a:lstStyle/>
          <a:p>
            <a:pPr>
              <a:buNone/>
            </a:pPr>
            <a:r>
              <a:rPr lang="en-US" b="1" dirty="0">
                <a:solidFill>
                  <a:srgbClr val="C00000"/>
                </a:solidFill>
              </a:rPr>
              <a:t>Write 3 statements about yourself.  2 should be</a:t>
            </a:r>
          </a:p>
          <a:p>
            <a:pPr>
              <a:buNone/>
            </a:pPr>
            <a:r>
              <a:rPr lang="en-US" b="1" dirty="0">
                <a:solidFill>
                  <a:srgbClr val="C00000"/>
                </a:solidFill>
              </a:rPr>
              <a:t>true.  1 should be false.  Be creative and</a:t>
            </a:r>
          </a:p>
          <a:p>
            <a:pPr>
              <a:buNone/>
            </a:pPr>
            <a:r>
              <a:rPr lang="en-US" b="1" dirty="0">
                <a:solidFill>
                  <a:srgbClr val="C00000"/>
                </a:solidFill>
              </a:rPr>
              <a:t>convincing.  Your lie should not be obvious. </a:t>
            </a:r>
          </a:p>
          <a:p>
            <a:pPr>
              <a:buNone/>
            </a:pPr>
            <a:r>
              <a:rPr lang="en-US" b="1" dirty="0">
                <a:solidFill>
                  <a:srgbClr val="C00000"/>
                </a:solidFill>
              </a:rPr>
              <a:t>The class will listen to your statements and</a:t>
            </a:r>
          </a:p>
          <a:p>
            <a:pPr>
              <a:buNone/>
            </a:pPr>
            <a:r>
              <a:rPr lang="en-US" b="1" dirty="0">
                <a:solidFill>
                  <a:srgbClr val="C00000"/>
                </a:solidFill>
              </a:rPr>
              <a:t>attempt to determine which one is the lie.</a:t>
            </a:r>
          </a:p>
          <a:p>
            <a:r>
              <a:rPr lang="en-US" b="1" dirty="0">
                <a:solidFill>
                  <a:srgbClr val="C00000"/>
                </a:solidFill>
              </a:rPr>
              <a:t>I have been to 8 countries.</a:t>
            </a:r>
          </a:p>
          <a:p>
            <a:r>
              <a:rPr lang="en-US" b="1" dirty="0">
                <a:solidFill>
                  <a:srgbClr val="C00000"/>
                </a:solidFill>
              </a:rPr>
              <a:t>My husband is not American.  </a:t>
            </a:r>
          </a:p>
          <a:p>
            <a:r>
              <a:rPr lang="en-US" b="1" i="1" dirty="0">
                <a:solidFill>
                  <a:srgbClr val="C00000"/>
                </a:solidFill>
              </a:rPr>
              <a:t>The Notebook </a:t>
            </a:r>
            <a:r>
              <a:rPr lang="en-US" b="1" dirty="0">
                <a:solidFill>
                  <a:srgbClr val="C00000"/>
                </a:solidFill>
              </a:rPr>
              <a:t>is a beautiful tale of love and loss that doesn’t make me want to spew chunks.  It isn’t cheesy at all.  I didn’t cry tears of joy when it finally ended and tears of loss for the two hours of my life I will never get back.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66"/>
                </a:solidFill>
                <a:latin typeface="Matura MT Script Capitals" pitchFamily="66" charset="0"/>
              </a:rPr>
              <a:t>Index Card (Front)</a:t>
            </a:r>
          </a:p>
        </p:txBody>
      </p:sp>
      <p:sp>
        <p:nvSpPr>
          <p:cNvPr id="3" name="Content Placeholder 2"/>
          <p:cNvSpPr>
            <a:spLocks noGrp="1"/>
          </p:cNvSpPr>
          <p:nvPr>
            <p:ph idx="1"/>
          </p:nvPr>
        </p:nvSpPr>
        <p:spPr/>
        <p:txBody>
          <a:bodyPr>
            <a:normAutofit fontScale="92500" lnSpcReduction="20000"/>
          </a:bodyPr>
          <a:lstStyle/>
          <a:p>
            <a:pPr>
              <a:buNone/>
            </a:pPr>
            <a:r>
              <a:rPr lang="en-US" b="1" dirty="0">
                <a:solidFill>
                  <a:srgbClr val="FF0066"/>
                </a:solidFill>
              </a:rPr>
              <a:t>Last Name, First Name		            Class Period</a:t>
            </a:r>
          </a:p>
          <a:p>
            <a:pPr>
              <a:buNone/>
            </a:pPr>
            <a:endParaRPr lang="en-US" b="1" dirty="0">
              <a:solidFill>
                <a:srgbClr val="FF0066"/>
              </a:solidFill>
            </a:endParaRPr>
          </a:p>
          <a:p>
            <a:pPr>
              <a:buNone/>
            </a:pPr>
            <a:r>
              <a:rPr lang="en-US" b="1" dirty="0">
                <a:solidFill>
                  <a:srgbClr val="FF0066"/>
                </a:solidFill>
              </a:rPr>
              <a:t>10</a:t>
            </a:r>
            <a:r>
              <a:rPr lang="en-US" b="1" baseline="30000" dirty="0">
                <a:solidFill>
                  <a:srgbClr val="FF0066"/>
                </a:solidFill>
              </a:rPr>
              <a:t>th</a:t>
            </a:r>
            <a:r>
              <a:rPr lang="en-US" b="1" dirty="0">
                <a:solidFill>
                  <a:srgbClr val="FF0066"/>
                </a:solidFill>
              </a:rPr>
              <a:t> grade English teacher</a:t>
            </a:r>
          </a:p>
          <a:p>
            <a:pPr>
              <a:buNone/>
            </a:pPr>
            <a:endParaRPr lang="en-US" b="1" dirty="0">
              <a:solidFill>
                <a:srgbClr val="FF0066"/>
              </a:solidFill>
            </a:endParaRPr>
          </a:p>
          <a:p>
            <a:pPr>
              <a:buNone/>
            </a:pPr>
            <a:r>
              <a:rPr lang="en-US" b="1" dirty="0">
                <a:solidFill>
                  <a:srgbClr val="FF0066"/>
                </a:solidFill>
              </a:rPr>
              <a:t>Parent Name – Parent Email – Contact Number</a:t>
            </a:r>
          </a:p>
          <a:p>
            <a:pPr>
              <a:buNone/>
            </a:pPr>
            <a:endParaRPr lang="en-US" b="1" dirty="0">
              <a:solidFill>
                <a:srgbClr val="FF0066"/>
              </a:solidFill>
            </a:endParaRPr>
          </a:p>
          <a:p>
            <a:pPr>
              <a:buNone/>
            </a:pPr>
            <a:r>
              <a:rPr lang="en-US" b="1" dirty="0">
                <a:solidFill>
                  <a:srgbClr val="FF0066"/>
                </a:solidFill>
              </a:rPr>
              <a:t>Favorite Novel</a:t>
            </a:r>
          </a:p>
          <a:p>
            <a:pPr>
              <a:buNone/>
            </a:pPr>
            <a:endParaRPr lang="en-US" b="1" dirty="0">
              <a:solidFill>
                <a:srgbClr val="FF0066"/>
              </a:solidFill>
            </a:endParaRPr>
          </a:p>
          <a:p>
            <a:pPr>
              <a:buNone/>
            </a:pPr>
            <a:r>
              <a:rPr lang="en-US" b="1" dirty="0">
                <a:solidFill>
                  <a:srgbClr val="FF0066"/>
                </a:solidFill>
              </a:rPr>
              <a:t>Clubs, Hobbies, Sports, Job, etc?</a:t>
            </a:r>
          </a:p>
          <a:p>
            <a:pPr>
              <a:buNone/>
            </a:pPr>
            <a:endParaRPr lang="en-US" b="1" dirty="0">
              <a:solidFill>
                <a:srgbClr val="FF0066"/>
              </a:solidFill>
            </a:endParaRPr>
          </a:p>
          <a:p>
            <a:pPr>
              <a:buNone/>
            </a:pPr>
            <a:endParaRPr lang="en-US" dirty="0"/>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latin typeface="Matura MT Script Capitals" pitchFamily="66" charset="0"/>
              </a:rPr>
              <a:t>Index Card (back)</a:t>
            </a:r>
          </a:p>
        </p:txBody>
      </p:sp>
      <p:sp>
        <p:nvSpPr>
          <p:cNvPr id="3" name="Content Placeholder 2"/>
          <p:cNvSpPr>
            <a:spLocks noGrp="1"/>
          </p:cNvSpPr>
          <p:nvPr>
            <p:ph idx="1"/>
          </p:nvPr>
        </p:nvSpPr>
        <p:spPr/>
        <p:txBody>
          <a:bodyPr>
            <a:normAutofit lnSpcReduction="10000"/>
          </a:bodyPr>
          <a:lstStyle/>
          <a:p>
            <a:pPr>
              <a:buNone/>
            </a:pPr>
            <a:r>
              <a:rPr lang="en-US" b="1" dirty="0">
                <a:solidFill>
                  <a:srgbClr val="FF0066"/>
                </a:solidFill>
              </a:rPr>
              <a:t>Things you liked about 10</a:t>
            </a:r>
            <a:r>
              <a:rPr lang="en-US" b="1" baseline="30000" dirty="0">
                <a:solidFill>
                  <a:srgbClr val="FF0066"/>
                </a:solidFill>
              </a:rPr>
              <a:t>th</a:t>
            </a:r>
            <a:r>
              <a:rPr lang="en-US" b="1" dirty="0">
                <a:solidFill>
                  <a:srgbClr val="FF0066"/>
                </a:solidFill>
              </a:rPr>
              <a:t> grade English:</a:t>
            </a:r>
          </a:p>
          <a:p>
            <a:pPr>
              <a:buNone/>
            </a:pPr>
            <a:r>
              <a:rPr lang="en-US" b="1" dirty="0">
                <a:solidFill>
                  <a:srgbClr val="FF0066"/>
                </a:solidFill>
              </a:rPr>
              <a:t>1.</a:t>
            </a:r>
          </a:p>
          <a:p>
            <a:pPr>
              <a:buNone/>
            </a:pPr>
            <a:r>
              <a:rPr lang="en-US" b="1" dirty="0">
                <a:solidFill>
                  <a:srgbClr val="FF0066"/>
                </a:solidFill>
              </a:rPr>
              <a:t>2.</a:t>
            </a:r>
          </a:p>
          <a:p>
            <a:pPr>
              <a:buNone/>
            </a:pPr>
            <a:r>
              <a:rPr lang="en-US" b="1" dirty="0">
                <a:solidFill>
                  <a:srgbClr val="FF0066"/>
                </a:solidFill>
              </a:rPr>
              <a:t>3.</a:t>
            </a:r>
          </a:p>
          <a:p>
            <a:pPr>
              <a:buNone/>
            </a:pPr>
            <a:r>
              <a:rPr lang="en-US" b="1" dirty="0">
                <a:solidFill>
                  <a:srgbClr val="FF0066"/>
                </a:solidFill>
              </a:rPr>
              <a:t>Things you didn’t like about 10</a:t>
            </a:r>
            <a:r>
              <a:rPr lang="en-US" b="1" baseline="30000" dirty="0">
                <a:solidFill>
                  <a:srgbClr val="FF0066"/>
                </a:solidFill>
              </a:rPr>
              <a:t>th</a:t>
            </a:r>
            <a:r>
              <a:rPr lang="en-US" b="1" dirty="0">
                <a:solidFill>
                  <a:srgbClr val="FF0066"/>
                </a:solidFill>
              </a:rPr>
              <a:t> grade English:</a:t>
            </a:r>
          </a:p>
          <a:p>
            <a:pPr>
              <a:buNone/>
            </a:pPr>
            <a:r>
              <a:rPr lang="en-US" b="1" dirty="0">
                <a:solidFill>
                  <a:srgbClr val="FF0066"/>
                </a:solidFill>
              </a:rPr>
              <a:t>1.</a:t>
            </a:r>
          </a:p>
          <a:p>
            <a:pPr>
              <a:buNone/>
            </a:pPr>
            <a:r>
              <a:rPr lang="en-US" b="1" dirty="0">
                <a:solidFill>
                  <a:srgbClr val="FF0066"/>
                </a:solidFill>
              </a:rPr>
              <a:t>2.</a:t>
            </a:r>
          </a:p>
          <a:p>
            <a:pPr>
              <a:buNone/>
            </a:pPr>
            <a:r>
              <a:rPr lang="en-US" b="1" dirty="0">
                <a:solidFill>
                  <a:srgbClr val="FF0066"/>
                </a:solidFill>
              </a:rPr>
              <a:t>3.</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CC0099"/>
                </a:solidFill>
                <a:latin typeface="Matura MT Script Capitals" panose="03020802060602070202" pitchFamily="66" charset="0"/>
              </a:rPr>
              <a:t>Rules</a:t>
            </a:r>
          </a:p>
        </p:txBody>
      </p:sp>
      <p:sp>
        <p:nvSpPr>
          <p:cNvPr id="3" name="Content Placeholder 2"/>
          <p:cNvSpPr>
            <a:spLocks noGrp="1"/>
          </p:cNvSpPr>
          <p:nvPr>
            <p:ph idx="1"/>
          </p:nvPr>
        </p:nvSpPr>
        <p:spPr/>
        <p:txBody>
          <a:bodyPr/>
          <a:lstStyle/>
          <a:p>
            <a:r>
              <a:rPr lang="en-US" dirty="0">
                <a:hlinkClick r:id="rId2"/>
              </a:rPr>
              <a:t>https://www.youtube.com/watch?v=ddvTFgzkS5M</a:t>
            </a: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048000"/>
            <a:ext cx="5181600" cy="2724519"/>
          </a:xfrm>
          <a:prstGeom prst="rect">
            <a:avLst/>
          </a:prstGeom>
        </p:spPr>
      </p:pic>
    </p:spTree>
    <p:extLst>
      <p:ext uri="{BB962C8B-B14F-4D97-AF65-F5344CB8AC3E}">
        <p14:creationId xmlns:p14="http://schemas.microsoft.com/office/powerpoint/2010/main" val="350010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b="1" dirty="0">
                <a:solidFill>
                  <a:srgbClr val="7030A0"/>
                </a:solidFill>
                <a:latin typeface="Matura MT Script Capitals" pitchFamily="66" charset="0"/>
              </a:rPr>
              <a:t>Course Objectives a la College Board</a:t>
            </a:r>
          </a:p>
        </p:txBody>
      </p:sp>
      <p:sp>
        <p:nvSpPr>
          <p:cNvPr id="3" name="Content Placeholder 2"/>
          <p:cNvSpPr>
            <a:spLocks noGrp="1"/>
          </p:cNvSpPr>
          <p:nvPr>
            <p:ph idx="1"/>
          </p:nvPr>
        </p:nvSpPr>
        <p:spPr/>
        <p:txBody>
          <a:bodyPr>
            <a:normAutofit fontScale="92500" lnSpcReduction="20000"/>
          </a:bodyPr>
          <a:lstStyle/>
          <a:p>
            <a:pPr lvl="0"/>
            <a:r>
              <a:rPr lang="en-US" b="1" dirty="0">
                <a:solidFill>
                  <a:srgbClr val="7030A0"/>
                </a:solidFill>
                <a:latin typeface="+mj-lt"/>
              </a:rPr>
              <a:t>Critically read texts from several disciplines and time periods to see how an author produces an effect on a particular audience.</a:t>
            </a:r>
          </a:p>
          <a:p>
            <a:pPr lvl="0"/>
            <a:r>
              <a:rPr lang="en-US" b="1" dirty="0">
                <a:solidFill>
                  <a:srgbClr val="7030A0"/>
                </a:solidFill>
                <a:latin typeface="+mj-lt"/>
              </a:rPr>
              <a:t>Write texts in which you accomplish your purposes for a specific audience.</a:t>
            </a:r>
          </a:p>
          <a:p>
            <a:pPr lvl="0"/>
            <a:r>
              <a:rPr lang="en-US" b="1" dirty="0">
                <a:solidFill>
                  <a:srgbClr val="7030A0"/>
                </a:solidFill>
                <a:latin typeface="+mj-lt"/>
              </a:rPr>
              <a:t>Develop research skills that allow you to evaluate sources, both primary and secondary, and synthesize key information from them in order to support your researched argument, complete with citations, in MLA (Modern Language Association) format.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latin typeface="Matura MT Script Capitals" pitchFamily="66" charset="0"/>
              </a:rPr>
              <a:t>Course Objectives a la </a:t>
            </a:r>
            <a:r>
              <a:rPr lang="en-US" b="1" dirty="0" err="1">
                <a:solidFill>
                  <a:srgbClr val="7030A0"/>
                </a:solidFill>
                <a:latin typeface="Matura MT Script Capitals" pitchFamily="66" charset="0"/>
              </a:rPr>
              <a:t>McD</a:t>
            </a:r>
            <a:endParaRPr lang="en-US" b="1" dirty="0">
              <a:solidFill>
                <a:srgbClr val="7030A0"/>
              </a:solidFill>
              <a:latin typeface="Matura MT Script Capitals" pitchFamily="66" charset="0"/>
            </a:endParaRPr>
          </a:p>
        </p:txBody>
      </p:sp>
      <p:sp>
        <p:nvSpPr>
          <p:cNvPr id="3" name="Content Placeholder 2"/>
          <p:cNvSpPr>
            <a:spLocks noGrp="1"/>
          </p:cNvSpPr>
          <p:nvPr>
            <p:ph idx="1"/>
          </p:nvPr>
        </p:nvSpPr>
        <p:spPr>
          <a:xfrm>
            <a:off x="152400" y="1600200"/>
            <a:ext cx="8839200" cy="5105400"/>
          </a:xfrm>
        </p:spPr>
        <p:txBody>
          <a:bodyPr>
            <a:normAutofit fontScale="85000" lnSpcReduction="20000"/>
          </a:bodyPr>
          <a:lstStyle/>
          <a:p>
            <a:pPr marL="0" lvl="0" indent="0">
              <a:buNone/>
            </a:pPr>
            <a:r>
              <a:rPr lang="en-US" sz="4000" b="1" dirty="0">
                <a:solidFill>
                  <a:srgbClr val="7030A0"/>
                </a:solidFill>
                <a:latin typeface="+mj-lt"/>
              </a:rPr>
              <a:t>If you want a 3 on your AP Exam:</a:t>
            </a:r>
          </a:p>
          <a:p>
            <a:pPr lvl="0"/>
            <a:r>
              <a:rPr lang="en-US" sz="4000" b="1" dirty="0">
                <a:solidFill>
                  <a:srgbClr val="7030A0"/>
                </a:solidFill>
                <a:latin typeface="+mj-lt"/>
              </a:rPr>
              <a:t>Learn, apply, and display mastery of all the rules/guidelines of formal writing. (I can teach you this.) </a:t>
            </a:r>
          </a:p>
          <a:p>
            <a:pPr marL="0" lvl="0" indent="0">
              <a:buNone/>
            </a:pPr>
            <a:endParaRPr lang="en-US" sz="4000" b="1" dirty="0">
              <a:solidFill>
                <a:srgbClr val="7030A0"/>
              </a:solidFill>
              <a:latin typeface="+mj-lt"/>
            </a:endParaRPr>
          </a:p>
          <a:p>
            <a:pPr marL="0" lvl="0" indent="0">
              <a:buNone/>
            </a:pPr>
            <a:r>
              <a:rPr lang="en-US" sz="4000" b="1" dirty="0">
                <a:solidFill>
                  <a:srgbClr val="7030A0"/>
                </a:solidFill>
                <a:latin typeface="+mj-lt"/>
              </a:rPr>
              <a:t>If you want a 4 or 5 on your AP Exam:</a:t>
            </a:r>
          </a:p>
          <a:p>
            <a:pPr lvl="0"/>
            <a:r>
              <a:rPr lang="en-US" sz="4000" b="1" dirty="0">
                <a:solidFill>
                  <a:srgbClr val="7030A0"/>
                </a:solidFill>
              </a:rPr>
              <a:t>Learn, apply, and display mastery of all the rules/guidelines of formal writing. </a:t>
            </a:r>
          </a:p>
          <a:p>
            <a:pPr lvl="0"/>
            <a:r>
              <a:rPr lang="en-US" sz="4000" b="1" dirty="0">
                <a:solidFill>
                  <a:srgbClr val="7030A0"/>
                </a:solidFill>
                <a:latin typeface="+mj-lt"/>
              </a:rPr>
              <a:t>Transcend the rules.  Break a few for effect.    (This is entirely up to you.)</a:t>
            </a:r>
            <a:endParaRPr lang="en-US" b="1" dirty="0">
              <a:solidFill>
                <a:srgbClr val="7030A0"/>
              </a:solidFill>
              <a:latin typeface="+mj-lt"/>
            </a:endParaRPr>
          </a:p>
          <a:p>
            <a:pPr lvl="0"/>
            <a:endParaRPr lang="en-US" b="1" dirty="0">
              <a:solidFill>
                <a:srgbClr val="7030A0"/>
              </a:solidFill>
              <a:latin typeface="+mj-lt"/>
            </a:endParaRPr>
          </a:p>
          <a:p>
            <a:endParaRPr lang="en-US" dirty="0"/>
          </a:p>
        </p:txBody>
      </p:sp>
    </p:spTree>
    <p:extLst>
      <p:ext uri="{BB962C8B-B14F-4D97-AF65-F5344CB8AC3E}">
        <p14:creationId xmlns:p14="http://schemas.microsoft.com/office/powerpoint/2010/main" val="221417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Course Expectations</a:t>
            </a:r>
          </a:p>
        </p:txBody>
      </p:sp>
      <p:sp>
        <p:nvSpPr>
          <p:cNvPr id="3" name="Content Placeholder 2"/>
          <p:cNvSpPr>
            <a:spLocks noGrp="1"/>
          </p:cNvSpPr>
          <p:nvPr>
            <p:ph idx="1"/>
          </p:nvPr>
        </p:nvSpPr>
        <p:spPr/>
        <p:txBody>
          <a:bodyPr>
            <a:normAutofit fontScale="85000" lnSpcReduction="20000"/>
          </a:bodyPr>
          <a:lstStyle/>
          <a:p>
            <a:pPr lvl="0"/>
            <a:r>
              <a:rPr lang="en-US" b="1" dirty="0">
                <a:solidFill>
                  <a:srgbClr val="FF0000"/>
                </a:solidFill>
              </a:rPr>
              <a:t>Come to class prepared with books, supplies and homework, ready to work</a:t>
            </a:r>
          </a:p>
          <a:p>
            <a:pPr lvl="0"/>
            <a:r>
              <a:rPr lang="en-US" b="1" dirty="0">
                <a:solidFill>
                  <a:srgbClr val="FF0000"/>
                </a:solidFill>
              </a:rPr>
              <a:t>Thoughtful and completed reading and writing assignments</a:t>
            </a:r>
          </a:p>
          <a:p>
            <a:pPr lvl="0"/>
            <a:r>
              <a:rPr lang="en-US" b="1" dirty="0">
                <a:solidFill>
                  <a:srgbClr val="FF0000"/>
                </a:solidFill>
              </a:rPr>
              <a:t>Work that is word-processed, on time, and professionally presented (when it goes home and others will read it), or neatly written in blue or black ink for in-class writing</a:t>
            </a:r>
          </a:p>
          <a:p>
            <a:pPr lvl="0"/>
            <a:r>
              <a:rPr lang="en-US" b="1" dirty="0">
                <a:solidFill>
                  <a:srgbClr val="FF0000"/>
                </a:solidFill>
              </a:rPr>
              <a:t>Courtesy and attentive listening in discussions so everyone’s opinion can be heard and valued</a:t>
            </a:r>
          </a:p>
          <a:p>
            <a:pPr lvl="0"/>
            <a:r>
              <a:rPr lang="en-US" b="1" dirty="0">
                <a:solidFill>
                  <a:srgbClr val="FF0000"/>
                </a:solidFill>
              </a:rPr>
              <a:t>Manage your course materials.  If you lose yours, borrow a classmate’s for photocopying</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Course Expectations</a:t>
            </a:r>
          </a:p>
        </p:txBody>
      </p:sp>
      <p:sp>
        <p:nvSpPr>
          <p:cNvPr id="3" name="Content Placeholder 2"/>
          <p:cNvSpPr>
            <a:spLocks noGrp="1"/>
          </p:cNvSpPr>
          <p:nvPr>
            <p:ph idx="1"/>
          </p:nvPr>
        </p:nvSpPr>
        <p:spPr/>
        <p:txBody>
          <a:bodyPr>
            <a:normAutofit fontScale="77500" lnSpcReduction="20000"/>
          </a:bodyPr>
          <a:lstStyle/>
          <a:p>
            <a:pPr lvl="0"/>
            <a:r>
              <a:rPr lang="en-US" b="1" dirty="0">
                <a:solidFill>
                  <a:srgbClr val="FF0000"/>
                </a:solidFill>
              </a:rPr>
              <a:t>Manage your time and your assignments.  You can expect to have some type of homework every night, including weekends.  Assignments are due at the start of class.  If you need and deserve an extension on an assignment, see me or email me BEFORE the due date to negotiate a possible extension.  No deals on the date an assignment becomes due.  Keep up with your grades on the internet and contact me promptly if there are any discrepancies.</a:t>
            </a:r>
          </a:p>
          <a:p>
            <a:pPr lvl="0"/>
            <a:r>
              <a:rPr lang="en-US" b="1" dirty="0">
                <a:solidFill>
                  <a:srgbClr val="FF0000"/>
                </a:solidFill>
              </a:rPr>
              <a:t>A good attitude and an open mind</a:t>
            </a:r>
          </a:p>
          <a:p>
            <a:pPr lvl="0"/>
            <a:r>
              <a:rPr lang="en-US" b="1" dirty="0">
                <a:solidFill>
                  <a:srgbClr val="FF0000"/>
                </a:solidFill>
              </a:rPr>
              <a:t>Generous intellectual contribution to all group work</a:t>
            </a:r>
          </a:p>
          <a:p>
            <a:pPr lvl="0"/>
            <a:r>
              <a:rPr lang="en-US" b="1" dirty="0">
                <a:solidFill>
                  <a:srgbClr val="FF0000"/>
                </a:solidFill>
              </a:rPr>
              <a:t>Honesty and integrity in all class transactions</a:t>
            </a:r>
          </a:p>
          <a:p>
            <a:pPr lvl="0"/>
            <a:r>
              <a:rPr lang="en-US" b="1" dirty="0">
                <a:solidFill>
                  <a:srgbClr val="FF0000"/>
                </a:solidFill>
              </a:rPr>
              <a:t>Ask for help or clarification with course work objectives whenever necessary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Matura MT Script Capitals" pitchFamily="66" charset="0"/>
              </a:rPr>
              <a:t>Contact Information</a:t>
            </a:r>
          </a:p>
        </p:txBody>
      </p:sp>
      <p:sp>
        <p:nvSpPr>
          <p:cNvPr id="3" name="Content Placeholder 2"/>
          <p:cNvSpPr>
            <a:spLocks noGrp="1"/>
          </p:cNvSpPr>
          <p:nvPr>
            <p:ph idx="1"/>
          </p:nvPr>
        </p:nvSpPr>
        <p:spPr>
          <a:xfrm>
            <a:off x="76200" y="1600200"/>
            <a:ext cx="8915400" cy="5181600"/>
          </a:xfrm>
        </p:spPr>
        <p:txBody>
          <a:bodyPr>
            <a:normAutofit fontScale="92500" lnSpcReduction="10000"/>
          </a:bodyPr>
          <a:lstStyle/>
          <a:p>
            <a:r>
              <a:rPr lang="en-US" b="1" dirty="0">
                <a:solidFill>
                  <a:srgbClr val="7030A0"/>
                </a:solidFill>
              </a:rPr>
              <a:t>Email – </a:t>
            </a:r>
            <a:r>
              <a:rPr lang="en-US" b="1" dirty="0">
                <a:solidFill>
                  <a:srgbClr val="7030A0"/>
                </a:solidFill>
                <a:hlinkClick r:id="rId2"/>
              </a:rPr>
              <a:t>rebecca.mcdermott@polk-fl.net</a:t>
            </a:r>
            <a:endParaRPr lang="en-US" b="1" dirty="0">
              <a:solidFill>
                <a:srgbClr val="7030A0"/>
              </a:solidFill>
            </a:endParaRPr>
          </a:p>
          <a:p>
            <a:r>
              <a:rPr lang="en-US" b="1" dirty="0">
                <a:solidFill>
                  <a:srgbClr val="7030A0"/>
                </a:solidFill>
              </a:rPr>
              <a:t>Website - http://mcdjediwriting.weebly.com/</a:t>
            </a:r>
          </a:p>
          <a:p>
            <a:endParaRPr lang="en-US" sz="1100" b="1" dirty="0">
              <a:solidFill>
                <a:srgbClr val="7030A0"/>
              </a:solidFill>
            </a:endParaRPr>
          </a:p>
          <a:p>
            <a:r>
              <a:rPr lang="en-US" b="1" dirty="0">
                <a:solidFill>
                  <a:srgbClr val="7030A0"/>
                </a:solidFill>
              </a:rPr>
              <a:t>Email is the BEST way to reach me.  Emails come straight to my phone.  </a:t>
            </a:r>
          </a:p>
          <a:p>
            <a:endParaRPr lang="en-US" sz="1100" b="1" dirty="0">
              <a:solidFill>
                <a:srgbClr val="7030A0"/>
              </a:solidFill>
            </a:endParaRPr>
          </a:p>
          <a:p>
            <a:r>
              <a:rPr lang="en-US" b="1" dirty="0">
                <a:solidFill>
                  <a:srgbClr val="7030A0"/>
                </a:solidFill>
              </a:rPr>
              <a:t>Please don’t traumatize me with terrible grammar if you choose to email me.   </a:t>
            </a:r>
          </a:p>
          <a:p>
            <a:r>
              <a:rPr lang="en-US" b="1" dirty="0">
                <a:solidFill>
                  <a:srgbClr val="7030A0"/>
                </a:solidFill>
              </a:rPr>
              <a:t>Actual Email:  </a:t>
            </a:r>
            <a:r>
              <a:rPr lang="en-US" b="1" dirty="0" err="1">
                <a:solidFill>
                  <a:srgbClr val="7030A0"/>
                </a:solidFill>
              </a:rPr>
              <a:t>Yo</a:t>
            </a:r>
            <a:r>
              <a:rPr lang="en-US" b="1" dirty="0">
                <a:solidFill>
                  <a:srgbClr val="7030A0"/>
                </a:solidFill>
              </a:rPr>
              <a:t> </a:t>
            </a:r>
            <a:r>
              <a:rPr lang="en-US" b="1" dirty="0" err="1">
                <a:solidFill>
                  <a:srgbClr val="7030A0"/>
                </a:solidFill>
              </a:rPr>
              <a:t>McD</a:t>
            </a:r>
            <a:r>
              <a:rPr lang="en-US" b="1" dirty="0">
                <a:solidFill>
                  <a:srgbClr val="7030A0"/>
                </a:solidFill>
              </a:rPr>
              <a:t>!  What was the homework you gave in class while I was not paying attention because I sit next to a very pretty girl.  That is all.  John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3263</TotalTime>
  <Words>1455</Words>
  <Application>Microsoft Office PowerPoint</Application>
  <PresentationFormat>On-screen Show (4:3)</PresentationFormat>
  <Paragraphs>193</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Magneto</vt:lpstr>
      <vt:lpstr>Matura MT Script Capitals</vt:lpstr>
      <vt:lpstr>Office Theme</vt:lpstr>
      <vt:lpstr>AP Language &amp; Composition</vt:lpstr>
      <vt:lpstr>Welcome!</vt:lpstr>
      <vt:lpstr>REMIND.COM</vt:lpstr>
      <vt:lpstr>Rules</vt:lpstr>
      <vt:lpstr>Course Objectives a la College Board</vt:lpstr>
      <vt:lpstr>Course Objectives a la McD</vt:lpstr>
      <vt:lpstr>Course Expectations</vt:lpstr>
      <vt:lpstr>Course Expectations</vt:lpstr>
      <vt:lpstr>Contact Information</vt:lpstr>
      <vt:lpstr>Major Units</vt:lpstr>
      <vt:lpstr>Materials Needed</vt:lpstr>
      <vt:lpstr>Materials Needed</vt:lpstr>
      <vt:lpstr>Major Works Studied</vt:lpstr>
      <vt:lpstr>Absences</vt:lpstr>
      <vt:lpstr>Absences</vt:lpstr>
      <vt:lpstr>Absences</vt:lpstr>
      <vt:lpstr>In/Out Box</vt:lpstr>
      <vt:lpstr>In/Out Box</vt:lpstr>
      <vt:lpstr> Bellwork</vt:lpstr>
      <vt:lpstr>Test Days</vt:lpstr>
      <vt:lpstr>Notes</vt:lpstr>
      <vt:lpstr>Cell Phone Policy</vt:lpstr>
      <vt:lpstr>.4 Club</vt:lpstr>
      <vt:lpstr>Your “one” (for the whole year)</vt:lpstr>
      <vt:lpstr>Your “one” (for the whole year)</vt:lpstr>
      <vt:lpstr>Taboos</vt:lpstr>
      <vt:lpstr>Taboos</vt:lpstr>
      <vt:lpstr>Taboos</vt:lpstr>
      <vt:lpstr>Taboos</vt:lpstr>
      <vt:lpstr>Vocabulary</vt:lpstr>
      <vt:lpstr>Letters</vt:lpstr>
      <vt:lpstr>PowerPoint Presentation</vt:lpstr>
      <vt:lpstr>PowerPoint Presentation</vt:lpstr>
      <vt:lpstr>Power of Words</vt:lpstr>
      <vt:lpstr>What NOT to do:</vt:lpstr>
      <vt:lpstr>Assignment</vt:lpstr>
      <vt:lpstr>3 Statements</vt:lpstr>
      <vt:lpstr>Index Card (Front)</vt:lpstr>
      <vt:lpstr>Index Card (back)</vt:lpstr>
    </vt:vector>
  </TitlesOfParts>
  <Company>PCSB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Language &amp; Composition</dc:title>
  <dc:creator>rebecca.mcdermott</dc:creator>
  <cp:lastModifiedBy>Rebecca McDermott</cp:lastModifiedBy>
  <cp:revision>68</cp:revision>
  <dcterms:created xsi:type="dcterms:W3CDTF">2011-04-25T12:16:39Z</dcterms:created>
  <dcterms:modified xsi:type="dcterms:W3CDTF">2017-08-06T11:56:21Z</dcterms:modified>
</cp:coreProperties>
</file>