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98" r:id="rId4"/>
    <p:sldId id="299" r:id="rId5"/>
    <p:sldId id="300" r:id="rId6"/>
    <p:sldId id="257" r:id="rId7"/>
    <p:sldId id="264" r:id="rId8"/>
    <p:sldId id="260" r:id="rId9"/>
    <p:sldId id="278" r:id="rId10"/>
    <p:sldId id="262" r:id="rId11"/>
    <p:sldId id="287" r:id="rId12"/>
    <p:sldId id="258" r:id="rId13"/>
    <p:sldId id="288" r:id="rId14"/>
    <p:sldId id="265" r:id="rId15"/>
    <p:sldId id="295" r:id="rId16"/>
    <p:sldId id="266" r:id="rId17"/>
    <p:sldId id="292" r:id="rId18"/>
    <p:sldId id="267" r:id="rId19"/>
    <p:sldId id="301" r:id="rId20"/>
    <p:sldId id="268" r:id="rId21"/>
    <p:sldId id="286" r:id="rId22"/>
    <p:sldId id="284" r:id="rId23"/>
    <p:sldId id="293" r:id="rId24"/>
    <p:sldId id="289" r:id="rId25"/>
    <p:sldId id="290" r:id="rId26"/>
    <p:sldId id="291" r:id="rId27"/>
    <p:sldId id="270" r:id="rId28"/>
    <p:sldId id="282" r:id="rId29"/>
    <p:sldId id="302" r:id="rId30"/>
    <p:sldId id="274" r:id="rId31"/>
    <p:sldId id="273" r:id="rId32"/>
    <p:sldId id="27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CC0099"/>
    <a:srgbClr val="008000"/>
    <a:srgbClr val="66FF66"/>
    <a:srgbClr val="FF0066"/>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7" autoAdjust="0"/>
    <p:restoredTop sz="94660"/>
  </p:normalViewPr>
  <p:slideViewPr>
    <p:cSldViewPr>
      <p:cViewPr varScale="1">
        <p:scale>
          <a:sx n="68" d="100"/>
          <a:sy n="68" d="100"/>
        </p:scale>
        <p:origin x="149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312B4C-02B3-4F4A-A414-9B761A2B0410}" type="datetimeFigureOut">
              <a:rPr lang="en-US" smtClean="0"/>
              <a:pPr/>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C40A0-5CCC-4B87-BD49-62C6B58F0E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312B4C-02B3-4F4A-A414-9B761A2B0410}" type="datetimeFigureOut">
              <a:rPr lang="en-US" smtClean="0"/>
              <a:pPr/>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C40A0-5CCC-4B87-BD49-62C6B58F0E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312B4C-02B3-4F4A-A414-9B761A2B0410}" type="datetimeFigureOut">
              <a:rPr lang="en-US" smtClean="0"/>
              <a:pPr/>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C40A0-5CCC-4B87-BD49-62C6B58F0E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312B4C-02B3-4F4A-A414-9B761A2B0410}" type="datetimeFigureOut">
              <a:rPr lang="en-US" smtClean="0"/>
              <a:pPr/>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C40A0-5CCC-4B87-BD49-62C6B58F0E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312B4C-02B3-4F4A-A414-9B761A2B0410}" type="datetimeFigureOut">
              <a:rPr lang="en-US" smtClean="0"/>
              <a:pPr/>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C40A0-5CCC-4B87-BD49-62C6B58F0E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312B4C-02B3-4F4A-A414-9B761A2B0410}" type="datetimeFigureOut">
              <a:rPr lang="en-US" smtClean="0"/>
              <a:pPr/>
              <a:t>8/6/2017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C40A0-5CCC-4B87-BD49-62C6B58F0E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312B4C-02B3-4F4A-A414-9B761A2B0410}" type="datetimeFigureOut">
              <a:rPr lang="en-US" smtClean="0"/>
              <a:pPr/>
              <a:t>8/6/2017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9C40A0-5CCC-4B87-BD49-62C6B58F0E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312B4C-02B3-4F4A-A414-9B761A2B0410}" type="datetimeFigureOut">
              <a:rPr lang="en-US" smtClean="0"/>
              <a:pPr/>
              <a:t>8/6/2017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9C40A0-5CCC-4B87-BD49-62C6B58F0E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12B4C-02B3-4F4A-A414-9B761A2B0410}" type="datetimeFigureOut">
              <a:rPr lang="en-US" smtClean="0"/>
              <a:pPr/>
              <a:t>8/6/2017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9C40A0-5CCC-4B87-BD49-62C6B58F0E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312B4C-02B3-4F4A-A414-9B761A2B0410}" type="datetimeFigureOut">
              <a:rPr lang="en-US" smtClean="0"/>
              <a:pPr/>
              <a:t>8/6/2017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C40A0-5CCC-4B87-BD49-62C6B58F0E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312B4C-02B3-4F4A-A414-9B761A2B0410}" type="datetimeFigureOut">
              <a:rPr lang="en-US" smtClean="0"/>
              <a:pPr/>
              <a:t>8/6/2017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C40A0-5CCC-4B87-BD49-62C6B58F0E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12B4C-02B3-4F4A-A414-9B761A2B0410}" type="datetimeFigureOut">
              <a:rPr lang="en-US" smtClean="0"/>
              <a:pPr/>
              <a:t>8/6/2017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C40A0-5CCC-4B87-BD49-62C6B58F0E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x78PnPd-V-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youtube.com/watch?v=ddvTFgzkS5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jpg"/>
          <p:cNvPicPr>
            <a:picLocks noChangeAspect="1"/>
          </p:cNvPicPr>
          <p:nvPr/>
        </p:nvPicPr>
        <p:blipFill>
          <a:blip r:embed="rId2" cstate="print"/>
          <a:stretch>
            <a:fillRect/>
          </a:stretch>
        </p:blipFill>
        <p:spPr>
          <a:xfrm>
            <a:off x="381000" y="228600"/>
            <a:ext cx="8432800" cy="6324600"/>
          </a:xfrm>
          <a:prstGeom prst="rect">
            <a:avLst/>
          </a:prstGeom>
        </p:spPr>
      </p:pic>
      <p:sp>
        <p:nvSpPr>
          <p:cNvPr id="2" name="Title 1"/>
          <p:cNvSpPr>
            <a:spLocks noGrp="1"/>
          </p:cNvSpPr>
          <p:nvPr>
            <p:ph type="ctrTitle"/>
          </p:nvPr>
        </p:nvSpPr>
        <p:spPr/>
        <p:txBody>
          <a:bodyPr>
            <a:noAutofit/>
          </a:bodyPr>
          <a:lstStyle/>
          <a:p>
            <a:r>
              <a:rPr lang="en-US" sz="6600" b="1" dirty="0">
                <a:latin typeface="Matura MT Script Capitals" pitchFamily="66" charset="0"/>
              </a:rPr>
              <a:t>Creative Writing</a:t>
            </a:r>
          </a:p>
        </p:txBody>
      </p:sp>
      <p:sp>
        <p:nvSpPr>
          <p:cNvPr id="3" name="Subtitle 2"/>
          <p:cNvSpPr>
            <a:spLocks noGrp="1"/>
          </p:cNvSpPr>
          <p:nvPr>
            <p:ph type="subTitle" idx="1"/>
          </p:nvPr>
        </p:nvSpPr>
        <p:spPr/>
        <p:txBody>
          <a:bodyPr/>
          <a:lstStyle/>
          <a:p>
            <a:pPr algn="r"/>
            <a:endParaRPr lang="en-US" dirty="0">
              <a:solidFill>
                <a:schemeClr val="tx1"/>
              </a:solidFill>
              <a:latin typeface="Matura MT Script Capitals" pitchFamily="66" charset="0"/>
            </a:endParaRPr>
          </a:p>
          <a:p>
            <a:pPr algn="r"/>
            <a:r>
              <a:rPr lang="en-US" dirty="0">
                <a:solidFill>
                  <a:schemeClr val="tx1"/>
                </a:solidFill>
                <a:latin typeface="Matura MT Script Capitals" pitchFamily="66" charset="0"/>
              </a:rPr>
              <a:t>Mrs. McDermott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latin typeface="Matura MT Script Capitals" pitchFamily="66" charset="0"/>
              </a:rPr>
              <a:t>Major Units</a:t>
            </a:r>
          </a:p>
        </p:txBody>
      </p:sp>
      <p:sp>
        <p:nvSpPr>
          <p:cNvPr id="3" name="Content Placeholder 2"/>
          <p:cNvSpPr>
            <a:spLocks noGrp="1"/>
          </p:cNvSpPr>
          <p:nvPr>
            <p:ph idx="1"/>
          </p:nvPr>
        </p:nvSpPr>
        <p:spPr>
          <a:xfrm>
            <a:off x="228600" y="1417638"/>
            <a:ext cx="8763000" cy="5287962"/>
          </a:xfrm>
        </p:spPr>
        <p:txBody>
          <a:bodyPr>
            <a:normAutofit fontScale="92500" lnSpcReduction="20000"/>
          </a:bodyPr>
          <a:lstStyle/>
          <a:p>
            <a:pPr lvl="0"/>
            <a:r>
              <a:rPr lang="en-US" b="1" u="sng" dirty="0">
                <a:solidFill>
                  <a:srgbClr val="00B0F0"/>
                </a:solidFill>
              </a:rPr>
              <a:t>Basics of Writing/Toolbox </a:t>
            </a:r>
            <a:r>
              <a:rPr lang="en-US" b="1" dirty="0">
                <a:solidFill>
                  <a:srgbClr val="00B0F0"/>
                </a:solidFill>
              </a:rPr>
              <a:t>- common grammatical mistakes, writing skills, usage, plagiarism workshop, Feedback – Editing Workshop, </a:t>
            </a:r>
          </a:p>
          <a:p>
            <a:pPr lvl="0"/>
            <a:r>
              <a:rPr lang="en-US" b="1" u="sng" dirty="0">
                <a:solidFill>
                  <a:srgbClr val="00B0F0"/>
                </a:solidFill>
              </a:rPr>
              <a:t>Fiction</a:t>
            </a:r>
            <a:r>
              <a:rPr lang="en-US" b="1" dirty="0">
                <a:solidFill>
                  <a:srgbClr val="00B0F0"/>
                </a:solidFill>
              </a:rPr>
              <a:t>- Elements of Short Fiction (plot, character, setting, conflict, dialogue), Fractured Fairy Tale, Character Development, Conflict, Setting, Children’s Book, Scary Story</a:t>
            </a:r>
          </a:p>
          <a:p>
            <a:pPr lvl="0"/>
            <a:r>
              <a:rPr lang="en-US" b="1" u="sng" dirty="0">
                <a:solidFill>
                  <a:srgbClr val="00B0F0"/>
                </a:solidFill>
              </a:rPr>
              <a:t>Creative Non-Fiction </a:t>
            </a:r>
            <a:r>
              <a:rPr lang="en-US" b="1" dirty="0">
                <a:solidFill>
                  <a:srgbClr val="00B0F0"/>
                </a:solidFill>
              </a:rPr>
              <a:t>– Elements of Non-Fiction, Personal Narrative, Letters of gratitude</a:t>
            </a:r>
          </a:p>
          <a:p>
            <a:pPr lvl="0"/>
            <a:r>
              <a:rPr lang="en-US" b="1" u="sng" dirty="0">
                <a:solidFill>
                  <a:srgbClr val="00B0F0"/>
                </a:solidFill>
              </a:rPr>
              <a:t>Poetry</a:t>
            </a:r>
            <a:r>
              <a:rPr lang="en-US" b="1" dirty="0">
                <a:solidFill>
                  <a:srgbClr val="00B0F0"/>
                </a:solidFill>
              </a:rPr>
              <a:t> – Poetry Portfolio, Literary Magazine, Submission of work for publication</a:t>
            </a:r>
          </a:p>
          <a:p>
            <a:pPr lvl="0"/>
            <a:r>
              <a:rPr lang="en-US" b="1" u="sng" dirty="0">
                <a:solidFill>
                  <a:srgbClr val="00B0F0"/>
                </a:solidFill>
              </a:rPr>
              <a:t>Drama</a:t>
            </a:r>
            <a:r>
              <a:rPr lang="en-US" b="1" dirty="0">
                <a:solidFill>
                  <a:srgbClr val="00B0F0"/>
                </a:solidFill>
              </a:rPr>
              <a:t> – Elements of Drama, Read One Act Plays, Writing and performing an original play</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latin typeface="Matura MT Script Capitals" pitchFamily="66" charset="0"/>
              </a:rPr>
              <a:t>Materials Needed</a:t>
            </a:r>
            <a:endParaRPr lang="en-US" dirty="0">
              <a:solidFill>
                <a:srgbClr val="008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828800"/>
            <a:ext cx="4721923" cy="35099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905000"/>
            <a:ext cx="3516923" cy="3352800"/>
          </a:xfrm>
          <a:prstGeom prst="rect">
            <a:avLst/>
          </a:prstGeom>
        </p:spPr>
      </p:pic>
    </p:spTree>
    <p:extLst>
      <p:ext uri="{BB962C8B-B14F-4D97-AF65-F5344CB8AC3E}">
        <p14:creationId xmlns:p14="http://schemas.microsoft.com/office/powerpoint/2010/main" val="269745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latin typeface="Matura MT Script Capitals" pitchFamily="66" charset="0"/>
              </a:rPr>
              <a:t>Materials Needed</a:t>
            </a:r>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lvl="0"/>
            <a:r>
              <a:rPr lang="en-US" b="1" dirty="0">
                <a:solidFill>
                  <a:srgbClr val="00B050"/>
                </a:solidFill>
              </a:rPr>
              <a:t>4 one subject spiral notebooks (one for each quarter – these can usually be purchased for $.25 each during Back to School Sales)</a:t>
            </a:r>
          </a:p>
          <a:p>
            <a:pPr lvl="0"/>
            <a:r>
              <a:rPr lang="en-US" b="1" dirty="0">
                <a:solidFill>
                  <a:srgbClr val="00B050"/>
                </a:solidFill>
              </a:rPr>
              <a:t>Black or blue pen</a:t>
            </a:r>
          </a:p>
          <a:p>
            <a:pPr lvl="0"/>
            <a:r>
              <a:rPr lang="en-US" b="1" dirty="0">
                <a:solidFill>
                  <a:srgbClr val="00B050"/>
                </a:solidFill>
              </a:rPr>
              <a:t>Color Pen (green, red, or purple) for editing</a:t>
            </a:r>
          </a:p>
          <a:p>
            <a:pPr lvl="0"/>
            <a:r>
              <a:rPr lang="en-US" b="1" dirty="0">
                <a:solidFill>
                  <a:srgbClr val="00B050"/>
                </a:solidFill>
              </a:rPr>
              <a:t>Folder (I do not care what kind – it does not have to be a binder; it must be a place for your Creative Writing work only)</a:t>
            </a:r>
          </a:p>
          <a:p>
            <a:pPr lvl="0"/>
            <a:r>
              <a:rPr lang="en-US" b="1" dirty="0">
                <a:solidFill>
                  <a:srgbClr val="00B050"/>
                </a:solidFill>
              </a:rPr>
              <a:t>College Ruled Notebook Paper</a:t>
            </a:r>
          </a:p>
          <a:p>
            <a:pPr lvl="0"/>
            <a:r>
              <a:rPr lang="en-US" b="1" dirty="0">
                <a:solidFill>
                  <a:srgbClr val="00B050"/>
                </a:solidFill>
              </a:rPr>
              <a:t>Flash Drive</a:t>
            </a:r>
          </a:p>
          <a:p>
            <a:pPr lvl="0"/>
            <a:r>
              <a:rPr lang="en-US" b="1" dirty="0">
                <a:solidFill>
                  <a:srgbClr val="00B050"/>
                </a:solidFill>
              </a:rPr>
              <a:t>One box of tissues – you will be glad you donated when cold season arrives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latin typeface="Matura MT Script Capitals" pitchFamily="66" charset="0"/>
              </a:rPr>
              <a:t>Absences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752599"/>
            <a:ext cx="5484214" cy="4222845"/>
          </a:xfrm>
        </p:spPr>
      </p:pic>
    </p:spTree>
    <p:extLst>
      <p:ext uri="{BB962C8B-B14F-4D97-AF65-F5344CB8AC3E}">
        <p14:creationId xmlns:p14="http://schemas.microsoft.com/office/powerpoint/2010/main" val="748419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latin typeface="Matura MT Script Capitals" pitchFamily="66" charset="0"/>
              </a:rPr>
              <a:t>Absences</a:t>
            </a:r>
          </a:p>
        </p:txBody>
      </p:sp>
      <p:sp>
        <p:nvSpPr>
          <p:cNvPr id="3" name="Content Placeholder 2"/>
          <p:cNvSpPr>
            <a:spLocks noGrp="1"/>
          </p:cNvSpPr>
          <p:nvPr>
            <p:ph idx="1"/>
          </p:nvPr>
        </p:nvSpPr>
        <p:spPr>
          <a:xfrm>
            <a:off x="3880365" y="1447800"/>
            <a:ext cx="5263635" cy="5257800"/>
          </a:xfrm>
        </p:spPr>
        <p:txBody>
          <a:bodyPr>
            <a:normAutofit fontScale="25000" lnSpcReduction="20000"/>
          </a:bodyPr>
          <a:lstStyle/>
          <a:p>
            <a:pPr marL="0" indent="0">
              <a:buNone/>
            </a:pPr>
            <a:r>
              <a:rPr lang="en-US" sz="9600" b="1" dirty="0">
                <a:solidFill>
                  <a:srgbClr val="FFC000"/>
                </a:solidFill>
              </a:rPr>
              <a:t>If you have a question about make up work, come see me </a:t>
            </a:r>
            <a:r>
              <a:rPr lang="en-US" sz="9600" b="1" u="sng" dirty="0">
                <a:solidFill>
                  <a:srgbClr val="FFC000"/>
                </a:solidFill>
              </a:rPr>
              <a:t>BEFORE OR AFTER SCHOOL</a:t>
            </a:r>
            <a:r>
              <a:rPr lang="en-US" sz="9600" b="1" dirty="0">
                <a:solidFill>
                  <a:srgbClr val="FFC000"/>
                </a:solidFill>
              </a:rPr>
              <a:t>!</a:t>
            </a:r>
          </a:p>
          <a:p>
            <a:pPr marL="0" indent="0">
              <a:buNone/>
            </a:pPr>
            <a:endParaRPr lang="en-US" sz="3600" b="1" dirty="0">
              <a:solidFill>
                <a:srgbClr val="FFC000"/>
              </a:solidFill>
            </a:endParaRPr>
          </a:p>
          <a:p>
            <a:pPr lvl="0">
              <a:buNone/>
            </a:pPr>
            <a:endParaRPr lang="en-US" b="1" dirty="0">
              <a:solidFill>
                <a:srgbClr val="FFC000"/>
              </a:solidFill>
            </a:endParaRPr>
          </a:p>
          <a:p>
            <a:pPr lvl="0">
              <a:buNone/>
            </a:pPr>
            <a:r>
              <a:rPr lang="en-US" sz="9600" b="1" dirty="0">
                <a:solidFill>
                  <a:srgbClr val="FFC000"/>
                </a:solidFill>
              </a:rPr>
              <a:t>Having a pre-excused absence means</a:t>
            </a:r>
          </a:p>
          <a:p>
            <a:pPr lvl="0">
              <a:buNone/>
            </a:pPr>
            <a:r>
              <a:rPr lang="en-US" sz="9600" b="1" dirty="0">
                <a:solidFill>
                  <a:srgbClr val="FFC000"/>
                </a:solidFill>
              </a:rPr>
              <a:t>turning in papers and taking announced</a:t>
            </a:r>
          </a:p>
          <a:p>
            <a:pPr lvl="0">
              <a:buNone/>
            </a:pPr>
            <a:r>
              <a:rPr lang="en-US" sz="9600" b="1" dirty="0">
                <a:solidFill>
                  <a:srgbClr val="FFC000"/>
                </a:solidFill>
              </a:rPr>
              <a:t>tests BEFORE the absence and being</a:t>
            </a:r>
          </a:p>
          <a:p>
            <a:pPr lvl="0">
              <a:buNone/>
            </a:pPr>
            <a:r>
              <a:rPr lang="en-US" sz="9600" b="1" dirty="0">
                <a:solidFill>
                  <a:srgbClr val="FFC000"/>
                </a:solidFill>
              </a:rPr>
              <a:t>prepared for class the day you return. </a:t>
            </a:r>
          </a:p>
          <a:p>
            <a:pPr lvl="0">
              <a:buNone/>
            </a:pPr>
            <a:endParaRPr lang="en-US" sz="7400" b="1" dirty="0">
              <a:solidFill>
                <a:srgbClr val="FFC000"/>
              </a:solidFill>
            </a:endParaRPr>
          </a:p>
          <a:p>
            <a:pPr lvl="0">
              <a:buNone/>
            </a:pPr>
            <a:r>
              <a:rPr lang="en-US" sz="9600" b="1" dirty="0">
                <a:solidFill>
                  <a:srgbClr val="FFC000"/>
                </a:solidFill>
              </a:rPr>
              <a:t>If you are in the CHOICE room during</a:t>
            </a:r>
          </a:p>
          <a:p>
            <a:pPr lvl="0">
              <a:buNone/>
            </a:pPr>
            <a:r>
              <a:rPr lang="en-US" sz="9600" b="1" dirty="0">
                <a:solidFill>
                  <a:srgbClr val="FFC000"/>
                </a:solidFill>
              </a:rPr>
              <a:t>my class period, see me THAT afternoon</a:t>
            </a:r>
          </a:p>
          <a:p>
            <a:pPr lvl="0">
              <a:buNone/>
            </a:pPr>
            <a:r>
              <a:rPr lang="en-US" sz="9600" b="1" dirty="0">
                <a:solidFill>
                  <a:srgbClr val="FFC000"/>
                </a:solidFill>
              </a:rPr>
              <a:t>to turn in the assignment that was due</a:t>
            </a:r>
          </a:p>
          <a:p>
            <a:pPr lvl="0">
              <a:buNone/>
            </a:pPr>
            <a:r>
              <a:rPr lang="en-US" sz="9600" b="1" dirty="0">
                <a:solidFill>
                  <a:srgbClr val="FFC000"/>
                </a:solidFill>
              </a:rPr>
              <a:t>that day.</a:t>
            </a:r>
          </a:p>
          <a:p>
            <a:endParaRPr lang="en-US" dirty="0"/>
          </a:p>
        </p:txBody>
      </p:sp>
      <p:pic>
        <p:nvPicPr>
          <p:cNvPr id="4" name="Picture 3" descr="absent.jpg"/>
          <p:cNvPicPr>
            <a:picLocks noChangeAspect="1"/>
          </p:cNvPicPr>
          <p:nvPr/>
        </p:nvPicPr>
        <p:blipFill>
          <a:blip r:embed="rId2" cstate="print"/>
          <a:stretch>
            <a:fillRect/>
          </a:stretch>
        </p:blipFill>
        <p:spPr>
          <a:xfrm>
            <a:off x="0" y="2057400"/>
            <a:ext cx="3880365" cy="379489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latin typeface="Matura MT Script Capitals" pitchFamily="66" charset="0"/>
              </a:rPr>
              <a:t>Absences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8800" y="1524000"/>
            <a:ext cx="2961640" cy="4191000"/>
          </a:xfrm>
        </p:spPr>
      </p:pic>
      <p:sp>
        <p:nvSpPr>
          <p:cNvPr id="6" name="TextBox 5"/>
          <p:cNvSpPr txBox="1"/>
          <p:nvPr/>
        </p:nvSpPr>
        <p:spPr>
          <a:xfrm>
            <a:off x="76200" y="1371600"/>
            <a:ext cx="5181600" cy="5078313"/>
          </a:xfrm>
          <a:prstGeom prst="rect">
            <a:avLst/>
          </a:prstGeom>
          <a:noFill/>
        </p:spPr>
        <p:txBody>
          <a:bodyPr wrap="square" rtlCol="0">
            <a:spAutoFit/>
          </a:bodyPr>
          <a:lstStyle/>
          <a:p>
            <a:endParaRPr lang="en-US" sz="900" b="1" dirty="0">
              <a:solidFill>
                <a:srgbClr val="FFC000"/>
              </a:solidFill>
            </a:endParaRPr>
          </a:p>
          <a:p>
            <a:r>
              <a:rPr lang="en-US" sz="2400" b="1" dirty="0">
                <a:solidFill>
                  <a:srgbClr val="FFC000"/>
                </a:solidFill>
              </a:rPr>
              <a:t>Attendance is a form of participation.  A writing community cannot thrive without each member being present.  Students who miss class due to an excused absence may not be able to complete a class assignment since some activities can only be completed within the class setting; however, such an assignment will NOT detract from a student’s grade</a:t>
            </a:r>
            <a:r>
              <a:rPr lang="en-US" sz="2400" dirty="0"/>
              <a:t>.</a:t>
            </a:r>
          </a:p>
          <a:p>
            <a:endParaRPr lang="en-US" sz="900" b="1" dirty="0">
              <a:solidFill>
                <a:srgbClr val="FFC000"/>
              </a:solidFill>
            </a:endParaRPr>
          </a:p>
          <a:p>
            <a:endParaRPr lang="en-US" sz="900" b="1" dirty="0">
              <a:solidFill>
                <a:srgbClr val="FFC000"/>
              </a:solidFill>
            </a:endParaRPr>
          </a:p>
          <a:p>
            <a:endParaRPr lang="en-US" sz="900" b="1" dirty="0">
              <a:solidFill>
                <a:srgbClr val="FFC000"/>
              </a:solidFill>
            </a:endParaRPr>
          </a:p>
          <a:p>
            <a:r>
              <a:rPr lang="en-US" sz="2400" b="1" dirty="0">
                <a:solidFill>
                  <a:srgbClr val="FFC000"/>
                </a:solidFill>
              </a:rPr>
              <a:t>If you are sick, stay home.  But, PLEASE, get the absence EXCUSED!</a:t>
            </a:r>
          </a:p>
        </p:txBody>
      </p:sp>
    </p:spTree>
    <p:extLst>
      <p:ext uri="{BB962C8B-B14F-4D97-AF65-F5344CB8AC3E}">
        <p14:creationId xmlns:p14="http://schemas.microsoft.com/office/powerpoint/2010/main" val="4090174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Matura MT Script Capitals" pitchFamily="66" charset="0"/>
              </a:rPr>
              <a:t>In/Out Box</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447800"/>
            <a:ext cx="4876800" cy="48768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Matura MT Script Capitals" pitchFamily="66" charset="0"/>
              </a:rPr>
              <a:t>In/Out Box</a:t>
            </a:r>
          </a:p>
        </p:txBody>
      </p:sp>
      <p:sp>
        <p:nvSpPr>
          <p:cNvPr id="3" name="Content Placeholder 2"/>
          <p:cNvSpPr>
            <a:spLocks noGrp="1"/>
          </p:cNvSpPr>
          <p:nvPr>
            <p:ph idx="1"/>
          </p:nvPr>
        </p:nvSpPr>
        <p:spPr/>
        <p:txBody>
          <a:bodyPr>
            <a:normAutofit lnSpcReduction="10000"/>
          </a:bodyPr>
          <a:lstStyle/>
          <a:p>
            <a:r>
              <a:rPr lang="en-US" b="1" dirty="0">
                <a:solidFill>
                  <a:srgbClr val="0070C0"/>
                </a:solidFill>
              </a:rPr>
              <a:t>Turn work in to your class “in” folder in the back of the room.</a:t>
            </a:r>
          </a:p>
          <a:p>
            <a:r>
              <a:rPr lang="en-US" b="1" dirty="0">
                <a:solidFill>
                  <a:srgbClr val="0070C0"/>
                </a:solidFill>
              </a:rPr>
              <a:t>Once work is graded, it will be in your class “out” folder.  It is your responsibility to get the work.  Contents of out folders will be thrown out at the end of </a:t>
            </a:r>
            <a:r>
              <a:rPr lang="en-US" b="1" u="sng" dirty="0">
                <a:solidFill>
                  <a:srgbClr val="0070C0"/>
                </a:solidFill>
              </a:rPr>
              <a:t>each month</a:t>
            </a:r>
            <a:r>
              <a:rPr lang="en-US" b="1" dirty="0">
                <a:solidFill>
                  <a:srgbClr val="0070C0"/>
                </a:solidFill>
              </a:rPr>
              <a:t>.</a:t>
            </a:r>
          </a:p>
          <a:p>
            <a:r>
              <a:rPr lang="en-US" b="1" dirty="0">
                <a:solidFill>
                  <a:srgbClr val="0070C0"/>
                </a:solidFill>
              </a:rPr>
              <a:t> There is a “no name” folder in the outbox.  Any work turned in without a name will be placed in it.</a:t>
            </a:r>
          </a:p>
        </p:txBody>
      </p:sp>
    </p:spTree>
    <p:extLst>
      <p:ext uri="{BB962C8B-B14F-4D97-AF65-F5344CB8AC3E}">
        <p14:creationId xmlns:p14="http://schemas.microsoft.com/office/powerpoint/2010/main" val="3023494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6">
                    <a:lumMod val="75000"/>
                  </a:schemeClr>
                </a:solidFill>
                <a:latin typeface="Matura MT Script Capitals" pitchFamily="66" charset="0"/>
              </a:rPr>
              <a:t>	Journal</a:t>
            </a:r>
          </a:p>
        </p:txBody>
      </p:sp>
      <p:sp>
        <p:nvSpPr>
          <p:cNvPr id="3" name="Content Placeholder 2"/>
          <p:cNvSpPr>
            <a:spLocks noGrp="1"/>
          </p:cNvSpPr>
          <p:nvPr>
            <p:ph idx="1"/>
          </p:nvPr>
        </p:nvSpPr>
        <p:spPr/>
        <p:txBody>
          <a:bodyPr>
            <a:normAutofit fontScale="92500" lnSpcReduction="10000"/>
          </a:bodyPr>
          <a:lstStyle/>
          <a:p>
            <a:endParaRPr lang="en-US" b="1" dirty="0">
              <a:solidFill>
                <a:schemeClr val="accent6">
                  <a:lumMod val="75000"/>
                </a:schemeClr>
              </a:solidFill>
            </a:endParaRPr>
          </a:p>
          <a:p>
            <a:pPr marL="0" indent="0">
              <a:buNone/>
            </a:pPr>
            <a:r>
              <a:rPr lang="en-US" b="1" dirty="0">
                <a:solidFill>
                  <a:srgbClr val="FF9933"/>
                </a:solidFill>
              </a:rPr>
              <a:t>The purpose of the journal is to give you the opportunity to write every day. It is a place for you to write and create –don’t worry about spelling, grammar, or flow.  Just write. Sometimes you will free-write in your journals while other days you will respond to a provided prompt. I just want you to write! Journals will be collected periodically as a means of accountability. I will let you know in advance when they will be collected. </a:t>
            </a:r>
          </a:p>
        </p:txBody>
      </p:sp>
      <p:pic>
        <p:nvPicPr>
          <p:cNvPr id="4" name="Picture 3" descr="Smurfs3.jpg"/>
          <p:cNvPicPr>
            <a:picLocks noChangeAspect="1"/>
          </p:cNvPicPr>
          <p:nvPr/>
        </p:nvPicPr>
        <p:blipFill>
          <a:blip r:embed="rId2" cstate="print"/>
          <a:stretch>
            <a:fillRect/>
          </a:stretch>
        </p:blipFill>
        <p:spPr>
          <a:xfrm>
            <a:off x="5563008" y="-4689"/>
            <a:ext cx="3428592" cy="190968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D0A09-4003-41BB-9CA1-44F1BCE82742}"/>
              </a:ext>
            </a:extLst>
          </p:cNvPr>
          <p:cNvSpPr>
            <a:spLocks noGrp="1"/>
          </p:cNvSpPr>
          <p:nvPr>
            <p:ph type="title"/>
          </p:nvPr>
        </p:nvSpPr>
        <p:spPr/>
        <p:txBody>
          <a:bodyPr/>
          <a:lstStyle/>
          <a:p>
            <a:r>
              <a:rPr lang="en-US" dirty="0">
                <a:latin typeface="Matura MT Script Capitals" panose="03020802060602070202" pitchFamily="66" charset="0"/>
              </a:rPr>
              <a:t>Alert Writing</a:t>
            </a:r>
          </a:p>
        </p:txBody>
      </p:sp>
      <p:sp>
        <p:nvSpPr>
          <p:cNvPr id="6" name="TextBox 5">
            <a:extLst>
              <a:ext uri="{FF2B5EF4-FFF2-40B4-BE49-F238E27FC236}">
                <a16:creationId xmlns:a16="http://schemas.microsoft.com/office/drawing/2014/main" id="{F7F5EC23-7A6D-40DE-8730-B0C9B160448B}"/>
              </a:ext>
            </a:extLst>
          </p:cNvPr>
          <p:cNvSpPr txBox="1"/>
          <p:nvPr/>
        </p:nvSpPr>
        <p:spPr>
          <a:xfrm>
            <a:off x="533400" y="1143000"/>
            <a:ext cx="8077200" cy="5539978"/>
          </a:xfrm>
          <a:prstGeom prst="rect">
            <a:avLst/>
          </a:prstGeom>
          <a:noFill/>
        </p:spPr>
        <p:txBody>
          <a:bodyPr wrap="square" rtlCol="0">
            <a:spAutoFit/>
          </a:bodyPr>
          <a:lstStyle/>
          <a:p>
            <a:r>
              <a:rPr lang="en-US" sz="2400" b="1" dirty="0">
                <a:latin typeface="Candara" panose="020E0502030303020204" pitchFamily="34" charset="0"/>
              </a:rPr>
              <a:t>Alert Writing:  While one of the fundamental goals of this class is for students to use their unique experiences, aspirations, and inspirations for writing creatively, students should understand that their writing will be read by others.  Since all students’ well-being is an utmost priority, any “alert” writing will be investigated (shared with the proper authorities, counselors, parents, etc.) to ensure that the student writer is physically, mentally, and emotionally safe.  “Alert” writing is writing that contains depictions of any of the following:</a:t>
            </a:r>
          </a:p>
          <a:p>
            <a:pPr marL="285750" lvl="0" indent="-285750">
              <a:buFont typeface="Arial" panose="020B0604020202020204" pitchFamily="34" charset="0"/>
              <a:buChar char="•"/>
            </a:pPr>
            <a:r>
              <a:rPr lang="en-US" sz="2400" b="1" dirty="0">
                <a:latin typeface="Candara" panose="020E0502030303020204" pitchFamily="34" charset="0"/>
              </a:rPr>
              <a:t>Gratuitous violence, sex, language, or drug use</a:t>
            </a:r>
          </a:p>
          <a:p>
            <a:pPr marL="285750" lvl="0" indent="-285750">
              <a:buFont typeface="Arial" panose="020B0604020202020204" pitchFamily="34" charset="0"/>
              <a:buChar char="•"/>
            </a:pPr>
            <a:r>
              <a:rPr lang="en-US" sz="2400" b="1" dirty="0">
                <a:latin typeface="Candara" panose="020E0502030303020204" pitchFamily="34" charset="0"/>
              </a:rPr>
              <a:t>Harm to self or others</a:t>
            </a:r>
          </a:p>
          <a:p>
            <a:pPr marL="285750" lvl="0" indent="-285750">
              <a:buFont typeface="Arial" panose="020B0604020202020204" pitchFamily="34" charset="0"/>
              <a:buChar char="•"/>
            </a:pPr>
            <a:r>
              <a:rPr lang="en-US" sz="2400" b="1" dirty="0">
                <a:latin typeface="Candara" panose="020E0502030303020204" pitchFamily="34" charset="0"/>
              </a:rPr>
              <a:t>Physical, mental, emotional, or sexual abuse</a:t>
            </a:r>
          </a:p>
          <a:p>
            <a:pPr marL="285750" lvl="0" indent="-285750">
              <a:buFont typeface="Arial" panose="020B0604020202020204" pitchFamily="34" charset="0"/>
              <a:buChar char="•"/>
            </a:pPr>
            <a:r>
              <a:rPr lang="en-US" sz="2400" b="1" dirty="0">
                <a:latin typeface="Candara" panose="020E0502030303020204" pitchFamily="34" charset="0"/>
              </a:rPr>
              <a:t>Bullying</a:t>
            </a:r>
          </a:p>
          <a:p>
            <a:endParaRPr lang="en-US" dirty="0"/>
          </a:p>
        </p:txBody>
      </p:sp>
    </p:spTree>
    <p:extLst>
      <p:ext uri="{BB962C8B-B14F-4D97-AF65-F5344CB8AC3E}">
        <p14:creationId xmlns:p14="http://schemas.microsoft.com/office/powerpoint/2010/main" val="14098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002060"/>
                </a:solidFill>
                <a:latin typeface="Matura MT Script Capitals" panose="03020802060602070202" pitchFamily="66" charset="0"/>
              </a:rPr>
              <a:t>Welcome!</a:t>
            </a:r>
          </a:p>
        </p:txBody>
      </p:sp>
      <p:sp>
        <p:nvSpPr>
          <p:cNvPr id="3" name="Content Placeholder 2"/>
          <p:cNvSpPr>
            <a:spLocks noGrp="1"/>
          </p:cNvSpPr>
          <p:nvPr>
            <p:ph idx="1"/>
          </p:nvPr>
        </p:nvSpPr>
        <p:spPr/>
        <p:txBody>
          <a:bodyPr/>
          <a:lstStyle/>
          <a:p>
            <a:endParaRPr lang="en-US" dirty="0">
              <a:hlinkClick r:id="rId2"/>
            </a:endParaRPr>
          </a:p>
          <a:p>
            <a:r>
              <a:rPr lang="en-US" dirty="0">
                <a:hlinkClick r:id="rId2"/>
              </a:rPr>
              <a:t>http://www.youtube.com/watch?v=x78PnPd-V-A</a:t>
            </a:r>
            <a:endParaRPr lang="en-US" dirty="0"/>
          </a:p>
          <a:p>
            <a:endParaRPr lang="en-US" dirty="0"/>
          </a:p>
        </p:txBody>
      </p:sp>
    </p:spTree>
    <p:extLst>
      <p:ext uri="{BB962C8B-B14F-4D97-AF65-F5344CB8AC3E}">
        <p14:creationId xmlns:p14="http://schemas.microsoft.com/office/powerpoint/2010/main" val="326694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latin typeface="Matura MT Script Capitals" pitchFamily="66" charset="0"/>
              </a:rPr>
              <a:t>Test Days</a:t>
            </a:r>
          </a:p>
        </p:txBody>
      </p:sp>
      <p:sp>
        <p:nvSpPr>
          <p:cNvPr id="3" name="Content Placeholder 2"/>
          <p:cNvSpPr>
            <a:spLocks noGrp="1"/>
          </p:cNvSpPr>
          <p:nvPr>
            <p:ph idx="1"/>
          </p:nvPr>
        </p:nvSpPr>
        <p:spPr>
          <a:xfrm>
            <a:off x="304800" y="1600200"/>
            <a:ext cx="4800600" cy="4525963"/>
          </a:xfrm>
        </p:spPr>
        <p:txBody>
          <a:bodyPr>
            <a:normAutofit fontScale="92500" lnSpcReduction="10000"/>
          </a:bodyPr>
          <a:lstStyle/>
          <a:p>
            <a:r>
              <a:rPr lang="en-US" b="1" dirty="0">
                <a:solidFill>
                  <a:srgbClr val="008000"/>
                </a:solidFill>
              </a:rPr>
              <a:t>Wear an orange or blue shirt – or both for extra credit (equivalent to one question only)—I will not count your nails, bracelet, shoes, socks, or boxers.  </a:t>
            </a:r>
          </a:p>
          <a:p>
            <a:r>
              <a:rPr lang="en-US" b="1" dirty="0">
                <a:solidFill>
                  <a:srgbClr val="008000"/>
                </a:solidFill>
              </a:rPr>
              <a:t>No talking until the last test is turned in.</a:t>
            </a:r>
          </a:p>
          <a:p>
            <a:r>
              <a:rPr lang="en-US" b="1" dirty="0">
                <a:solidFill>
                  <a:srgbClr val="008000"/>
                </a:solidFill>
              </a:rPr>
              <a:t>Keep your genius to yourself!</a:t>
            </a:r>
          </a:p>
        </p:txBody>
      </p:sp>
      <p:pic>
        <p:nvPicPr>
          <p:cNvPr id="4" name="Picture 3" descr="gators.jpg"/>
          <p:cNvPicPr>
            <a:picLocks noChangeAspect="1"/>
          </p:cNvPicPr>
          <p:nvPr/>
        </p:nvPicPr>
        <p:blipFill>
          <a:blip r:embed="rId2" cstate="print"/>
          <a:stretch>
            <a:fillRect/>
          </a:stretch>
        </p:blipFill>
        <p:spPr>
          <a:xfrm>
            <a:off x="5105400" y="2133600"/>
            <a:ext cx="3094416" cy="304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Matura MT Script Capitals" panose="03020802060602070202" pitchFamily="66" charset="0"/>
              </a:rPr>
              <a:t>.4 Club</a:t>
            </a:r>
            <a:endParaRPr lang="en-US" dirty="0"/>
          </a:p>
        </p:txBody>
      </p:sp>
      <p:sp>
        <p:nvSpPr>
          <p:cNvPr id="3" name="Content Placeholder 2"/>
          <p:cNvSpPr>
            <a:spLocks noGrp="1"/>
          </p:cNvSpPr>
          <p:nvPr>
            <p:ph idx="1"/>
          </p:nvPr>
        </p:nvSpPr>
        <p:spPr/>
        <p:txBody>
          <a:bodyPr/>
          <a:lstStyle/>
          <a:p>
            <a:pPr marL="0" indent="0" algn="ctr">
              <a:buNone/>
            </a:pPr>
            <a:r>
              <a:rPr lang="en-US" b="1" dirty="0">
                <a:solidFill>
                  <a:srgbClr val="002060"/>
                </a:solidFill>
              </a:rPr>
              <a:t>This is not a club you want to join.</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743200"/>
            <a:ext cx="3673434" cy="3214255"/>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9560" y="2514600"/>
            <a:ext cx="3238025" cy="3733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6903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atura MT Script Capitals" panose="03020802060602070202" pitchFamily="66" charset="0"/>
              </a:rPr>
              <a:t>Your “one” (for the whole year)</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752600"/>
            <a:ext cx="6063931" cy="3957354"/>
          </a:xfrm>
          <a:prstGeom prst="rect">
            <a:avLst/>
          </a:prstGeom>
        </p:spPr>
      </p:pic>
    </p:spTree>
    <p:extLst>
      <p:ext uri="{BB962C8B-B14F-4D97-AF65-F5344CB8AC3E}">
        <p14:creationId xmlns:p14="http://schemas.microsoft.com/office/powerpoint/2010/main" val="1940599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atura MT Script Capitals" panose="03020802060602070202" pitchFamily="66" charset="0"/>
              </a:rPr>
              <a:t>Your “one” (for the whole year)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4455" y="2100262"/>
            <a:ext cx="1504950" cy="12573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5" y="1981200"/>
            <a:ext cx="3067050" cy="14954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7925" y="1389289"/>
            <a:ext cx="2809875" cy="417467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3810866"/>
            <a:ext cx="1981200" cy="230505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3810866"/>
            <a:ext cx="2085975" cy="2190750"/>
          </a:xfrm>
          <a:prstGeom prst="rect">
            <a:avLst/>
          </a:prstGeom>
        </p:spPr>
      </p:pic>
    </p:spTree>
    <p:extLst>
      <p:ext uri="{BB962C8B-B14F-4D97-AF65-F5344CB8AC3E}">
        <p14:creationId xmlns:p14="http://schemas.microsoft.com/office/powerpoint/2010/main" val="2561993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Matura MT Script Capitals" pitchFamily="66" charset="0"/>
              </a:rPr>
              <a:t>Taboos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5400" y="1689100"/>
            <a:ext cx="3693910" cy="472440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923792"/>
            <a:ext cx="4419600" cy="248970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57200"/>
            <a:ext cx="2838450" cy="3178639"/>
          </a:xfrm>
          <a:prstGeom prst="rect">
            <a:avLst/>
          </a:prstGeom>
        </p:spPr>
      </p:pic>
    </p:spTree>
    <p:extLst>
      <p:ext uri="{BB962C8B-B14F-4D97-AF65-F5344CB8AC3E}">
        <p14:creationId xmlns:p14="http://schemas.microsoft.com/office/powerpoint/2010/main" val="1719139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Matura MT Script Capitals" pitchFamily="66" charset="0"/>
              </a:rPr>
              <a:t>Taboos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209800"/>
            <a:ext cx="3809524" cy="267936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600200"/>
            <a:ext cx="3935896" cy="4114800"/>
          </a:xfrm>
          <a:prstGeom prst="rect">
            <a:avLst/>
          </a:prstGeom>
        </p:spPr>
      </p:pic>
    </p:spTree>
    <p:extLst>
      <p:ext uri="{BB962C8B-B14F-4D97-AF65-F5344CB8AC3E}">
        <p14:creationId xmlns:p14="http://schemas.microsoft.com/office/powerpoint/2010/main" val="2634560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Matura MT Script Capitals" pitchFamily="66" charset="0"/>
              </a:rPr>
              <a:t>Taboos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95400"/>
            <a:ext cx="3649929" cy="4648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323109"/>
            <a:ext cx="4603963" cy="4953000"/>
          </a:xfrm>
          <a:prstGeom prst="rect">
            <a:avLst/>
          </a:prstGeom>
        </p:spPr>
      </p:pic>
    </p:spTree>
    <p:extLst>
      <p:ext uri="{BB962C8B-B14F-4D97-AF65-F5344CB8AC3E}">
        <p14:creationId xmlns:p14="http://schemas.microsoft.com/office/powerpoint/2010/main" val="1070536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None/>
            </a:pPr>
            <a:endParaRPr lang="en-US" sz="3600" dirty="0">
              <a:solidFill>
                <a:schemeClr val="tx2">
                  <a:lumMod val="75000"/>
                </a:schemeClr>
              </a:solidFill>
              <a:latin typeface="Matura MT Script Capitals" pitchFamily="66" charset="0"/>
            </a:endParaRPr>
          </a:p>
          <a:p>
            <a:pPr>
              <a:buNone/>
            </a:pPr>
            <a:r>
              <a:rPr lang="en-US" sz="3600" dirty="0">
                <a:solidFill>
                  <a:schemeClr val="tx2">
                    <a:lumMod val="75000"/>
                  </a:schemeClr>
                </a:solidFill>
                <a:latin typeface="Matura MT Script Capitals" pitchFamily="66" charset="0"/>
              </a:rPr>
              <a:t>“Words – so innocent and powerless as</a:t>
            </a:r>
          </a:p>
          <a:p>
            <a:pPr>
              <a:buNone/>
            </a:pPr>
            <a:r>
              <a:rPr lang="en-US" sz="3600" dirty="0">
                <a:solidFill>
                  <a:schemeClr val="tx2">
                    <a:lumMod val="75000"/>
                  </a:schemeClr>
                </a:solidFill>
                <a:latin typeface="Matura MT Script Capitals" pitchFamily="66" charset="0"/>
              </a:rPr>
              <a:t>they are, as standing in a dictionary, how </a:t>
            </a:r>
          </a:p>
          <a:p>
            <a:pPr>
              <a:buNone/>
            </a:pPr>
            <a:r>
              <a:rPr lang="en-US" sz="3600" dirty="0">
                <a:solidFill>
                  <a:schemeClr val="tx2">
                    <a:lumMod val="75000"/>
                  </a:schemeClr>
                </a:solidFill>
                <a:latin typeface="Matura MT Script Capitals" pitchFamily="66" charset="0"/>
              </a:rPr>
              <a:t>potent for good and evil they become in</a:t>
            </a:r>
          </a:p>
          <a:p>
            <a:pPr>
              <a:buNone/>
            </a:pPr>
            <a:r>
              <a:rPr lang="en-US" sz="3600" dirty="0">
                <a:solidFill>
                  <a:schemeClr val="tx2">
                    <a:lumMod val="75000"/>
                  </a:schemeClr>
                </a:solidFill>
                <a:latin typeface="Matura MT Script Capitals" pitchFamily="66" charset="0"/>
              </a:rPr>
              <a:t>the hands of one who knows how to</a:t>
            </a:r>
          </a:p>
          <a:p>
            <a:pPr>
              <a:buNone/>
            </a:pPr>
            <a:r>
              <a:rPr lang="en-US" sz="3600" dirty="0">
                <a:solidFill>
                  <a:schemeClr val="tx2">
                    <a:lumMod val="75000"/>
                  </a:schemeClr>
                </a:solidFill>
                <a:latin typeface="Matura MT Script Capitals" pitchFamily="66" charset="0"/>
              </a:rPr>
              <a:t>combine them.”</a:t>
            </a:r>
          </a:p>
          <a:p>
            <a:pPr>
              <a:buNone/>
            </a:pPr>
            <a:endParaRPr lang="en-US" sz="3600" dirty="0">
              <a:solidFill>
                <a:schemeClr val="tx2">
                  <a:lumMod val="75000"/>
                </a:schemeClr>
              </a:solidFill>
              <a:latin typeface="Matura MT Script Capitals" pitchFamily="66" charset="0"/>
            </a:endParaRPr>
          </a:p>
          <a:p>
            <a:pPr algn="r">
              <a:buNone/>
            </a:pPr>
            <a:r>
              <a:rPr lang="en-US" sz="3600" dirty="0">
                <a:solidFill>
                  <a:schemeClr val="tx2">
                    <a:lumMod val="75000"/>
                  </a:schemeClr>
                </a:solidFill>
                <a:latin typeface="Matura MT Script Capitals" pitchFamily="66" charset="0"/>
              </a:rPr>
              <a:t>-Nathaniel Hawthorne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endParaRPr lang="en-US" sz="3600" b="1" dirty="0">
              <a:solidFill>
                <a:srgbClr val="FF0000"/>
              </a:solidFill>
              <a:latin typeface="Matura MT Script Capitals" pitchFamily="66" charset="0"/>
            </a:endParaRPr>
          </a:p>
          <a:p>
            <a:pPr>
              <a:buNone/>
            </a:pPr>
            <a:r>
              <a:rPr lang="en-US" sz="3600" b="1" dirty="0">
                <a:solidFill>
                  <a:srgbClr val="FF0000"/>
                </a:solidFill>
                <a:latin typeface="Matura MT Script Capitals" pitchFamily="66" charset="0"/>
              </a:rPr>
              <a:t>"Words are, in my not-so-humble</a:t>
            </a:r>
          </a:p>
          <a:p>
            <a:pPr>
              <a:buNone/>
            </a:pPr>
            <a:r>
              <a:rPr lang="en-US" sz="3600" b="1" dirty="0">
                <a:solidFill>
                  <a:srgbClr val="FF0000"/>
                </a:solidFill>
                <a:latin typeface="Matura MT Script Capitals" pitchFamily="66" charset="0"/>
              </a:rPr>
              <a:t>opinion, our most inexhaustible source of</a:t>
            </a:r>
          </a:p>
          <a:p>
            <a:pPr>
              <a:buNone/>
            </a:pPr>
            <a:r>
              <a:rPr lang="en-US" sz="3600" b="1" dirty="0">
                <a:solidFill>
                  <a:srgbClr val="FF0000"/>
                </a:solidFill>
                <a:latin typeface="Matura MT Script Capitals" pitchFamily="66" charset="0"/>
              </a:rPr>
              <a:t>magic. Capable of both inflicting injury,</a:t>
            </a:r>
          </a:p>
          <a:p>
            <a:pPr>
              <a:buNone/>
            </a:pPr>
            <a:r>
              <a:rPr lang="en-US" sz="3600" b="1" dirty="0">
                <a:solidFill>
                  <a:srgbClr val="FF0000"/>
                </a:solidFill>
                <a:latin typeface="Matura MT Script Capitals" pitchFamily="66" charset="0"/>
              </a:rPr>
              <a:t>and remedying it." </a:t>
            </a:r>
          </a:p>
          <a:p>
            <a:pPr>
              <a:buNone/>
            </a:pPr>
            <a:endParaRPr lang="en-US" sz="3600" b="1" dirty="0">
              <a:solidFill>
                <a:srgbClr val="FF0000"/>
              </a:solidFill>
              <a:latin typeface="Matura MT Script Capitals" pitchFamily="66" charset="0"/>
            </a:endParaRPr>
          </a:p>
          <a:p>
            <a:pPr>
              <a:buNone/>
            </a:pPr>
            <a:r>
              <a:rPr lang="en-US" sz="3600" b="1" dirty="0">
                <a:solidFill>
                  <a:srgbClr val="FF0000"/>
                </a:solidFill>
                <a:latin typeface="Matura MT Script Capitals" pitchFamily="66" charset="0"/>
              </a:rPr>
              <a:t>		-Professor </a:t>
            </a:r>
            <a:r>
              <a:rPr lang="en-US" sz="3600" b="1" dirty="0" err="1">
                <a:solidFill>
                  <a:srgbClr val="FF0000"/>
                </a:solidFill>
                <a:latin typeface="Matura MT Script Capitals" pitchFamily="66" charset="0"/>
              </a:rPr>
              <a:t>Albus</a:t>
            </a:r>
            <a:r>
              <a:rPr lang="en-US" sz="3600" b="1" dirty="0">
                <a:solidFill>
                  <a:srgbClr val="FF0000"/>
                </a:solidFill>
                <a:latin typeface="Matura MT Script Capitals" pitchFamily="66" charset="0"/>
              </a:rPr>
              <a:t> Dumbledore 				(J.K. Rowling)</a:t>
            </a:r>
            <a:endParaRPr lang="en-US" sz="3600" dirty="0">
              <a:solidFill>
                <a:srgbClr val="FF0000"/>
              </a:solidFill>
              <a:latin typeface="Matura MT Script Capitals" pitchFamily="66"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87C1F-1D02-44A9-A979-0ED2025BC22C}"/>
              </a:ext>
            </a:extLst>
          </p:cNvPr>
          <p:cNvSpPr>
            <a:spLocks noGrp="1"/>
          </p:cNvSpPr>
          <p:nvPr>
            <p:ph type="title"/>
          </p:nvPr>
        </p:nvSpPr>
        <p:spPr/>
        <p:txBody>
          <a:bodyPr>
            <a:normAutofit/>
          </a:bodyPr>
          <a:lstStyle/>
          <a:p>
            <a:r>
              <a:rPr lang="en-US" sz="6000" b="1" dirty="0">
                <a:latin typeface="Matura MT Script Capitals" panose="03020802060602070202" pitchFamily="66" charset="0"/>
              </a:rPr>
              <a:t>Literati</a:t>
            </a:r>
          </a:p>
        </p:txBody>
      </p:sp>
      <p:sp>
        <p:nvSpPr>
          <p:cNvPr id="3" name="Content Placeholder 2">
            <a:extLst>
              <a:ext uri="{FF2B5EF4-FFF2-40B4-BE49-F238E27FC236}">
                <a16:creationId xmlns:a16="http://schemas.microsoft.com/office/drawing/2014/main" id="{154F2383-DEFA-4039-8D77-DF30334ABC31}"/>
              </a:ext>
            </a:extLst>
          </p:cNvPr>
          <p:cNvSpPr>
            <a:spLocks noGrp="1"/>
          </p:cNvSpPr>
          <p:nvPr>
            <p:ph idx="1"/>
          </p:nvPr>
        </p:nvSpPr>
        <p:spPr>
          <a:xfrm>
            <a:off x="304800" y="1600200"/>
            <a:ext cx="8610600" cy="5105400"/>
          </a:xfrm>
        </p:spPr>
        <p:txBody>
          <a:bodyPr>
            <a:normAutofit/>
          </a:bodyPr>
          <a:lstStyle/>
          <a:p>
            <a:pPr marL="0" indent="0">
              <a:buNone/>
            </a:pPr>
            <a:r>
              <a:rPr lang="en-US" sz="3900" b="1" dirty="0"/>
              <a:t>Definition: </a:t>
            </a:r>
          </a:p>
          <a:p>
            <a:r>
              <a:rPr lang="en-US" sz="3900" b="1" i="1" dirty="0"/>
              <a:t>1</a:t>
            </a:r>
            <a:r>
              <a:rPr lang="en-US" sz="3900" b="1" dirty="0"/>
              <a:t>:  the educated class; </a:t>
            </a:r>
            <a:r>
              <a:rPr lang="en-US" sz="3900" b="1" i="1" dirty="0"/>
              <a:t>also</a:t>
            </a:r>
            <a:r>
              <a:rPr lang="en-US" sz="3900" b="1" dirty="0"/>
              <a:t> :  </a:t>
            </a:r>
            <a:r>
              <a:rPr lang="en-US" sz="3900" b="1" cap="small" dirty="0"/>
              <a:t>intelligentsia</a:t>
            </a:r>
            <a:endParaRPr lang="en-US" sz="3900" b="1" dirty="0"/>
          </a:p>
          <a:p>
            <a:r>
              <a:rPr lang="en-US" sz="3900" b="1" i="1" dirty="0"/>
              <a:t>2</a:t>
            </a:r>
            <a:r>
              <a:rPr lang="en-US" sz="3900" b="1" dirty="0"/>
              <a:t>:  persons interested in literature or the arts</a:t>
            </a:r>
            <a:endParaRPr lang="en-US" sz="2800" b="1" dirty="0"/>
          </a:p>
          <a:p>
            <a:pPr marL="0" indent="0" algn="ctr">
              <a:buNone/>
            </a:pPr>
            <a:endParaRPr lang="en-US" sz="2800" b="1" dirty="0"/>
          </a:p>
          <a:p>
            <a:pPr marL="0" indent="0" algn="ctr">
              <a:buNone/>
            </a:pPr>
            <a:r>
              <a:rPr lang="en-US" sz="2800" b="1" dirty="0"/>
              <a:t>https://www.merriamwebster.com/dictionary/literati</a:t>
            </a:r>
          </a:p>
        </p:txBody>
      </p:sp>
    </p:spTree>
    <p:extLst>
      <p:ext uri="{BB962C8B-B14F-4D97-AF65-F5344CB8AC3E}">
        <p14:creationId xmlns:p14="http://schemas.microsoft.com/office/powerpoint/2010/main" val="27696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REMIND.COM</a:t>
            </a:r>
          </a:p>
        </p:txBody>
      </p:sp>
      <p:sp>
        <p:nvSpPr>
          <p:cNvPr id="3" name="Content Placeholder 2"/>
          <p:cNvSpPr>
            <a:spLocks noGrp="1"/>
          </p:cNvSpPr>
          <p:nvPr>
            <p:ph idx="1"/>
          </p:nvPr>
        </p:nvSpPr>
        <p:spPr/>
        <p:txBody>
          <a:bodyPr>
            <a:normAutofit/>
          </a:bodyPr>
          <a:lstStyle/>
          <a:p>
            <a:pPr marL="0" indent="0">
              <a:buNone/>
            </a:pPr>
            <a:r>
              <a:rPr lang="en-US" sz="3600" b="1" dirty="0"/>
              <a:t>Text your class code to 81010</a:t>
            </a:r>
          </a:p>
          <a:p>
            <a:pPr marL="0" indent="0">
              <a:buNone/>
            </a:pPr>
            <a:endParaRPr lang="en-US" sz="3600" b="1" dirty="0"/>
          </a:p>
          <a:p>
            <a:pPr marL="0" indent="0">
              <a:buNone/>
            </a:pPr>
            <a:r>
              <a:rPr lang="en-US" sz="3600" b="1" dirty="0"/>
              <a:t>Period 1 – @mcdcw1</a:t>
            </a:r>
          </a:p>
          <a:p>
            <a:pPr marL="0" indent="0">
              <a:buNone/>
            </a:pPr>
            <a:r>
              <a:rPr lang="en-US" sz="3600" b="1" dirty="0"/>
              <a:t>Period 2 -  @mcdcw2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676400"/>
            <a:ext cx="2247900" cy="41052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91585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latin typeface="Matura MT Script Capitals" pitchFamily="66" charset="0"/>
              </a:rPr>
              <a:t>Assignment</a:t>
            </a:r>
          </a:p>
        </p:txBody>
      </p:sp>
      <p:sp>
        <p:nvSpPr>
          <p:cNvPr id="3" name="Content Placeholder 2"/>
          <p:cNvSpPr>
            <a:spLocks noGrp="1"/>
          </p:cNvSpPr>
          <p:nvPr>
            <p:ph idx="1"/>
          </p:nvPr>
        </p:nvSpPr>
        <p:spPr/>
        <p:txBody>
          <a:bodyPr/>
          <a:lstStyle/>
          <a:p>
            <a:pPr marL="0" indent="0">
              <a:buNone/>
            </a:pPr>
            <a:endParaRPr lang="en-US" b="1" dirty="0">
              <a:solidFill>
                <a:srgbClr val="00B050"/>
              </a:solidFill>
            </a:endParaRPr>
          </a:p>
          <a:p>
            <a:pPr marL="0" indent="0">
              <a:buNone/>
            </a:pPr>
            <a:endParaRPr lang="en-US" b="1" dirty="0">
              <a:solidFill>
                <a:srgbClr val="00B050"/>
              </a:solidFill>
            </a:endParaRPr>
          </a:p>
          <a:p>
            <a:pPr>
              <a:buNone/>
            </a:pPr>
            <a:endParaRPr lang="en-US" b="1" dirty="0">
              <a:solidFill>
                <a:srgbClr val="00B050"/>
              </a:solidFill>
            </a:endParaRPr>
          </a:p>
        </p:txBody>
      </p:sp>
      <p:sp>
        <p:nvSpPr>
          <p:cNvPr id="4" name="TextBox 3">
            <a:extLst>
              <a:ext uri="{FF2B5EF4-FFF2-40B4-BE49-F238E27FC236}">
                <a16:creationId xmlns:a16="http://schemas.microsoft.com/office/drawing/2014/main" id="{987C2217-FDB9-4B67-8415-6ADB220376E9}"/>
              </a:ext>
            </a:extLst>
          </p:cNvPr>
          <p:cNvSpPr txBox="1"/>
          <p:nvPr/>
        </p:nvSpPr>
        <p:spPr>
          <a:xfrm>
            <a:off x="633046" y="1569720"/>
            <a:ext cx="8077200" cy="4308872"/>
          </a:xfrm>
          <a:prstGeom prst="rect">
            <a:avLst/>
          </a:prstGeom>
          <a:noFill/>
        </p:spPr>
        <p:txBody>
          <a:bodyPr wrap="square" rtlCol="0">
            <a:spAutoFit/>
          </a:bodyPr>
          <a:lstStyle/>
          <a:p>
            <a:r>
              <a:rPr lang="en-US" sz="3200" b="1" dirty="0">
                <a:solidFill>
                  <a:srgbClr val="00B050"/>
                </a:solidFill>
              </a:rPr>
              <a:t>Tell me about your favorite book.  What is the title?  Who wrote it?  What genre is it?  What makes it so good?  Be prepared to share your answer next class period.</a:t>
            </a:r>
          </a:p>
          <a:p>
            <a:endParaRPr lang="en-US" b="1" dirty="0">
              <a:solidFill>
                <a:srgbClr val="00B050"/>
              </a:solidFill>
            </a:endParaRPr>
          </a:p>
          <a:p>
            <a:r>
              <a:rPr lang="en-US" sz="3200" b="1" dirty="0">
                <a:solidFill>
                  <a:srgbClr val="00B050"/>
                </a:solidFill>
              </a:rPr>
              <a:t>This should be no longer than 200 words.</a:t>
            </a:r>
          </a:p>
          <a:p>
            <a:endParaRPr lang="en-US" sz="3200" b="1" dirty="0">
              <a:solidFill>
                <a:srgbClr val="00B050"/>
              </a:solidFill>
            </a:endParaRPr>
          </a:p>
          <a:p>
            <a:r>
              <a:rPr lang="en-US" sz="3200" b="1" dirty="0">
                <a:solidFill>
                  <a:srgbClr val="00B050"/>
                </a:solidFill>
              </a:rPr>
              <a:t>Either type this or write it in your neatest handwriting (black or blue ink).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Matura MT Script Capitals" pitchFamily="66" charset="0"/>
              </a:rPr>
              <a:t>3 Statements</a:t>
            </a:r>
          </a:p>
        </p:txBody>
      </p:sp>
      <p:sp>
        <p:nvSpPr>
          <p:cNvPr id="3" name="Content Placeholder 2"/>
          <p:cNvSpPr>
            <a:spLocks noGrp="1"/>
          </p:cNvSpPr>
          <p:nvPr>
            <p:ph idx="1"/>
          </p:nvPr>
        </p:nvSpPr>
        <p:spPr>
          <a:xfrm>
            <a:off x="457200" y="1417638"/>
            <a:ext cx="8534400" cy="5211762"/>
          </a:xfrm>
        </p:spPr>
        <p:txBody>
          <a:bodyPr>
            <a:normAutofit fontScale="92500" lnSpcReduction="20000"/>
          </a:bodyPr>
          <a:lstStyle/>
          <a:p>
            <a:pPr>
              <a:buNone/>
            </a:pPr>
            <a:r>
              <a:rPr lang="en-US" b="1" dirty="0">
                <a:solidFill>
                  <a:srgbClr val="C00000"/>
                </a:solidFill>
              </a:rPr>
              <a:t>Write 3 statements about yourself.  2 should be</a:t>
            </a:r>
          </a:p>
          <a:p>
            <a:pPr>
              <a:buNone/>
            </a:pPr>
            <a:r>
              <a:rPr lang="en-US" b="1" dirty="0">
                <a:solidFill>
                  <a:srgbClr val="C00000"/>
                </a:solidFill>
              </a:rPr>
              <a:t>true.  1 should be false.  Be creative and</a:t>
            </a:r>
          </a:p>
          <a:p>
            <a:pPr>
              <a:buNone/>
            </a:pPr>
            <a:r>
              <a:rPr lang="en-US" b="1" dirty="0">
                <a:solidFill>
                  <a:srgbClr val="C00000"/>
                </a:solidFill>
              </a:rPr>
              <a:t>convincing.  Your lie should not be obvious. </a:t>
            </a:r>
          </a:p>
          <a:p>
            <a:pPr>
              <a:buNone/>
            </a:pPr>
            <a:r>
              <a:rPr lang="en-US" b="1" dirty="0">
                <a:solidFill>
                  <a:srgbClr val="C00000"/>
                </a:solidFill>
              </a:rPr>
              <a:t>The class will listen to your statements and</a:t>
            </a:r>
          </a:p>
          <a:p>
            <a:pPr>
              <a:buNone/>
            </a:pPr>
            <a:r>
              <a:rPr lang="en-US" b="1" dirty="0">
                <a:solidFill>
                  <a:srgbClr val="C00000"/>
                </a:solidFill>
              </a:rPr>
              <a:t>attempt to determine which one is the lie.</a:t>
            </a:r>
          </a:p>
          <a:p>
            <a:r>
              <a:rPr lang="en-US" b="1" dirty="0">
                <a:solidFill>
                  <a:srgbClr val="C00000"/>
                </a:solidFill>
              </a:rPr>
              <a:t>I have been to 8 countries.</a:t>
            </a:r>
          </a:p>
          <a:p>
            <a:r>
              <a:rPr lang="en-US" b="1" dirty="0">
                <a:solidFill>
                  <a:srgbClr val="C00000"/>
                </a:solidFill>
              </a:rPr>
              <a:t>My husband is not American.  </a:t>
            </a:r>
          </a:p>
          <a:p>
            <a:r>
              <a:rPr lang="en-US" b="1" i="1" dirty="0">
                <a:solidFill>
                  <a:srgbClr val="C00000"/>
                </a:solidFill>
              </a:rPr>
              <a:t>The Notebook </a:t>
            </a:r>
            <a:r>
              <a:rPr lang="en-US" b="1" dirty="0">
                <a:solidFill>
                  <a:srgbClr val="C00000"/>
                </a:solidFill>
              </a:rPr>
              <a:t>is a beautiful tale of love and loss that doesn’t make me want to spew chunks.  It isn’t cheesy at all.  I didn’t cry tears of joy when it finally ended and tears of loss for the two hours of my life I will never get back.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66"/>
                </a:solidFill>
                <a:latin typeface="Matura MT Script Capitals" pitchFamily="66" charset="0"/>
              </a:rPr>
              <a:t>Index Card</a:t>
            </a:r>
          </a:p>
        </p:txBody>
      </p:sp>
      <p:sp>
        <p:nvSpPr>
          <p:cNvPr id="3" name="Content Placeholder 2"/>
          <p:cNvSpPr>
            <a:spLocks noGrp="1"/>
          </p:cNvSpPr>
          <p:nvPr>
            <p:ph idx="1"/>
          </p:nvPr>
        </p:nvSpPr>
        <p:spPr/>
        <p:txBody>
          <a:bodyPr>
            <a:normAutofit/>
          </a:bodyPr>
          <a:lstStyle/>
          <a:p>
            <a:pPr>
              <a:buNone/>
            </a:pPr>
            <a:r>
              <a:rPr lang="en-US" b="1" dirty="0">
                <a:solidFill>
                  <a:srgbClr val="FF0066"/>
                </a:solidFill>
              </a:rPr>
              <a:t>Last Name, First Name		  Class Period</a:t>
            </a:r>
          </a:p>
          <a:p>
            <a:pPr>
              <a:buNone/>
            </a:pPr>
            <a:endParaRPr lang="en-US" b="1" dirty="0">
              <a:solidFill>
                <a:srgbClr val="FF0066"/>
              </a:solidFill>
            </a:endParaRPr>
          </a:p>
          <a:p>
            <a:pPr>
              <a:buNone/>
            </a:pPr>
            <a:r>
              <a:rPr lang="en-US" b="1" dirty="0">
                <a:solidFill>
                  <a:srgbClr val="FF0066"/>
                </a:solidFill>
              </a:rPr>
              <a:t>Parent Name</a:t>
            </a:r>
          </a:p>
          <a:p>
            <a:pPr>
              <a:buNone/>
            </a:pPr>
            <a:r>
              <a:rPr lang="en-US" b="1" dirty="0">
                <a:solidFill>
                  <a:srgbClr val="FF0066"/>
                </a:solidFill>
              </a:rPr>
              <a:t>Parent Email</a:t>
            </a:r>
          </a:p>
          <a:p>
            <a:pPr>
              <a:buNone/>
            </a:pPr>
            <a:r>
              <a:rPr lang="en-US" b="1" dirty="0">
                <a:solidFill>
                  <a:srgbClr val="FF0066"/>
                </a:solidFill>
              </a:rPr>
              <a:t>Contact Number</a:t>
            </a:r>
          </a:p>
          <a:p>
            <a:pPr>
              <a:buNone/>
            </a:pPr>
            <a:endParaRPr lang="en-US" b="1" dirty="0">
              <a:solidFill>
                <a:srgbClr val="FF0066"/>
              </a:solidFill>
            </a:endParaRPr>
          </a:p>
          <a:p>
            <a:pPr>
              <a:buNone/>
            </a:pPr>
            <a:r>
              <a:rPr lang="en-US" b="1" dirty="0">
                <a:solidFill>
                  <a:srgbClr val="FF0066"/>
                </a:solidFill>
              </a:rPr>
              <a:t>Clubs, Hobbies, Sports, Job, etc?</a:t>
            </a:r>
          </a:p>
          <a:p>
            <a:pPr>
              <a:buNone/>
            </a:pPr>
            <a:endParaRPr lang="en-US" b="1" dirty="0">
              <a:solidFill>
                <a:srgbClr val="FF0066"/>
              </a:solidFill>
            </a:endParaRPr>
          </a:p>
          <a:p>
            <a:pPr>
              <a:buNone/>
            </a:pPr>
            <a:endParaRPr lang="en-US" dirty="0"/>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CC0099"/>
                </a:solidFill>
                <a:latin typeface="Matura MT Script Capitals" panose="03020802060602070202" pitchFamily="66" charset="0"/>
              </a:rPr>
              <a:t>Rules</a:t>
            </a:r>
          </a:p>
        </p:txBody>
      </p:sp>
      <p:sp>
        <p:nvSpPr>
          <p:cNvPr id="3" name="Content Placeholder 2"/>
          <p:cNvSpPr>
            <a:spLocks noGrp="1"/>
          </p:cNvSpPr>
          <p:nvPr>
            <p:ph idx="1"/>
          </p:nvPr>
        </p:nvSpPr>
        <p:spPr/>
        <p:txBody>
          <a:bodyPr/>
          <a:lstStyle/>
          <a:p>
            <a:r>
              <a:rPr lang="en-US" dirty="0">
                <a:hlinkClick r:id="rId2"/>
              </a:rPr>
              <a:t>https://www.youtube.com/watch?v=ddvTFgzkS5M</a:t>
            </a: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3048000"/>
            <a:ext cx="5181600" cy="2724519"/>
          </a:xfrm>
          <a:prstGeom prst="rect">
            <a:avLst/>
          </a:prstGeom>
        </p:spPr>
      </p:pic>
    </p:spTree>
    <p:extLst>
      <p:ext uri="{BB962C8B-B14F-4D97-AF65-F5344CB8AC3E}">
        <p14:creationId xmlns:p14="http://schemas.microsoft.com/office/powerpoint/2010/main" val="3500109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CC0099"/>
                </a:solidFill>
                <a:latin typeface="Matura MT Script Capitals" panose="03020802060602070202" pitchFamily="66" charset="0"/>
              </a:rPr>
              <a:t>Rules</a:t>
            </a:r>
          </a:p>
        </p:txBody>
      </p:sp>
      <p:sp>
        <p:nvSpPr>
          <p:cNvPr id="3" name="Content Placeholder 2"/>
          <p:cNvSpPr>
            <a:spLocks noGrp="1"/>
          </p:cNvSpPr>
          <p:nvPr>
            <p:ph idx="1"/>
          </p:nvPr>
        </p:nvSpPr>
        <p:spPr/>
        <p:txBody>
          <a:bodyPr/>
          <a:lstStyle/>
          <a:p>
            <a:pPr marL="0" indent="0">
              <a:buNone/>
            </a:pPr>
            <a:endParaRPr lang="en-US" b="1" dirty="0">
              <a:solidFill>
                <a:srgbClr val="CC0099"/>
              </a:solidFill>
            </a:endParaRPr>
          </a:p>
          <a:p>
            <a:pPr marL="0" indent="0">
              <a:buNone/>
            </a:pPr>
            <a:endParaRPr lang="en-US" sz="1200" b="1" dirty="0">
              <a:solidFill>
                <a:srgbClr val="CC0099"/>
              </a:solidFill>
            </a:endParaRPr>
          </a:p>
          <a:p>
            <a:pPr marL="0" indent="0">
              <a:buNone/>
            </a:pPr>
            <a:r>
              <a:rPr lang="en-US" sz="4000" b="1" dirty="0">
                <a:solidFill>
                  <a:srgbClr val="CC0099"/>
                </a:solidFill>
              </a:rPr>
              <a:t> All Polk County/George Jenkins rules and policies (cell phones, tardiness, absences, etc.) will be followed.</a:t>
            </a:r>
          </a:p>
        </p:txBody>
      </p:sp>
    </p:spTree>
    <p:extLst>
      <p:ext uri="{BB962C8B-B14F-4D97-AF65-F5344CB8AC3E}">
        <p14:creationId xmlns:p14="http://schemas.microsoft.com/office/powerpoint/2010/main" val="179016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a:bodyPr>
          <a:lstStyle/>
          <a:p>
            <a:r>
              <a:rPr lang="en-US" b="1" dirty="0">
                <a:solidFill>
                  <a:srgbClr val="00B050"/>
                </a:solidFill>
                <a:latin typeface="Matura MT Script Capitals" pitchFamily="66" charset="0"/>
              </a:rPr>
              <a:t>Course Objectives</a:t>
            </a:r>
          </a:p>
        </p:txBody>
      </p:sp>
      <p:sp>
        <p:nvSpPr>
          <p:cNvPr id="3" name="Content Placeholder 2"/>
          <p:cNvSpPr>
            <a:spLocks noGrp="1"/>
          </p:cNvSpPr>
          <p:nvPr>
            <p:ph idx="1"/>
          </p:nvPr>
        </p:nvSpPr>
        <p:spPr/>
        <p:txBody>
          <a:bodyPr>
            <a:normAutofit/>
          </a:bodyPr>
          <a:lstStyle/>
          <a:p>
            <a:pPr marL="0" indent="0">
              <a:buNone/>
            </a:pPr>
            <a:r>
              <a:rPr lang="en-US" b="1" dirty="0">
                <a:solidFill>
                  <a:srgbClr val="00B050"/>
                </a:solidFill>
              </a:rPr>
              <a:t>Students will be expected to enter final products into professional and/or student contests as well as the school’s literary magazine, to conference with the instructor, participate in writer response groups, research and read contemporary published authors, keep and regularly write in a writer’s notebook, and experiment with and revise writing routinely.</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Matura MT Script Capitals" pitchFamily="66" charset="0"/>
              </a:rPr>
              <a:t>Course Expectations</a:t>
            </a:r>
          </a:p>
        </p:txBody>
      </p:sp>
      <p:sp>
        <p:nvSpPr>
          <p:cNvPr id="3" name="Content Placeholder 2"/>
          <p:cNvSpPr>
            <a:spLocks noGrp="1"/>
          </p:cNvSpPr>
          <p:nvPr>
            <p:ph idx="1"/>
          </p:nvPr>
        </p:nvSpPr>
        <p:spPr/>
        <p:txBody>
          <a:bodyPr>
            <a:normAutofit fontScale="92500" lnSpcReduction="20000"/>
          </a:bodyPr>
          <a:lstStyle/>
          <a:p>
            <a:pPr lvl="0"/>
            <a:r>
              <a:rPr lang="en-US" b="1" dirty="0">
                <a:solidFill>
                  <a:srgbClr val="FF0000"/>
                </a:solidFill>
              </a:rPr>
              <a:t>Come to class prepared with books, supplies and homework, ready to work</a:t>
            </a:r>
          </a:p>
          <a:p>
            <a:pPr lvl="0"/>
            <a:r>
              <a:rPr lang="en-US" b="1" dirty="0">
                <a:solidFill>
                  <a:srgbClr val="FF0000"/>
                </a:solidFill>
              </a:rPr>
              <a:t>Thoughtful and completed assignments</a:t>
            </a:r>
          </a:p>
          <a:p>
            <a:pPr lvl="0"/>
            <a:r>
              <a:rPr lang="en-US" b="1" dirty="0">
                <a:solidFill>
                  <a:srgbClr val="FF0000"/>
                </a:solidFill>
              </a:rPr>
              <a:t>Work that is word-processed, on time, and professionally presented (when it goes home and others will read it), or neatly written in blue or black ink for in-class writing</a:t>
            </a:r>
          </a:p>
          <a:p>
            <a:pPr lvl="0"/>
            <a:r>
              <a:rPr lang="en-US" b="1" dirty="0">
                <a:solidFill>
                  <a:srgbClr val="FF0000"/>
                </a:solidFill>
              </a:rPr>
              <a:t>Courtesy and attentive listening in discussions so everyone’s opinion can be heard and valued</a:t>
            </a:r>
          </a:p>
          <a:p>
            <a:pPr lvl="0"/>
            <a:r>
              <a:rPr lang="en-US" b="1" dirty="0">
                <a:solidFill>
                  <a:srgbClr val="FF0000"/>
                </a:solidFill>
              </a:rPr>
              <a:t>Manage your course materials.  If you lose yours, borrow a classmate’s for photocopying</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Matura MT Script Capitals" pitchFamily="66" charset="0"/>
              </a:rPr>
              <a:t>Course Expectations</a:t>
            </a:r>
          </a:p>
        </p:txBody>
      </p:sp>
      <p:sp>
        <p:nvSpPr>
          <p:cNvPr id="3" name="Content Placeholder 2"/>
          <p:cNvSpPr>
            <a:spLocks noGrp="1"/>
          </p:cNvSpPr>
          <p:nvPr>
            <p:ph idx="1"/>
          </p:nvPr>
        </p:nvSpPr>
        <p:spPr/>
        <p:txBody>
          <a:bodyPr>
            <a:normAutofit/>
          </a:bodyPr>
          <a:lstStyle/>
          <a:p>
            <a:pPr lvl="0"/>
            <a:r>
              <a:rPr lang="en-US" b="1" dirty="0">
                <a:solidFill>
                  <a:srgbClr val="FF0000"/>
                </a:solidFill>
              </a:rPr>
              <a:t>A good attitude and an open mind</a:t>
            </a:r>
          </a:p>
          <a:p>
            <a:pPr lvl="0"/>
            <a:r>
              <a:rPr lang="en-US" b="1" dirty="0">
                <a:solidFill>
                  <a:srgbClr val="FF0000"/>
                </a:solidFill>
              </a:rPr>
              <a:t>Generous intellectual contribution to all group work</a:t>
            </a:r>
          </a:p>
          <a:p>
            <a:pPr lvl="0"/>
            <a:r>
              <a:rPr lang="en-US" b="1" dirty="0">
                <a:solidFill>
                  <a:srgbClr val="FF0000"/>
                </a:solidFill>
              </a:rPr>
              <a:t>Honesty and integrity in all class transactions</a:t>
            </a:r>
          </a:p>
          <a:p>
            <a:pPr lvl="0"/>
            <a:r>
              <a:rPr lang="en-US" b="1" dirty="0">
                <a:solidFill>
                  <a:srgbClr val="FF0000"/>
                </a:solidFill>
              </a:rPr>
              <a:t>Ask for help or clarification with course work objectives whenever necessary</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latin typeface="Matura MT Script Capitals" pitchFamily="66" charset="0"/>
              </a:rPr>
              <a:t>Contact Information</a:t>
            </a:r>
          </a:p>
        </p:txBody>
      </p:sp>
      <p:sp>
        <p:nvSpPr>
          <p:cNvPr id="3" name="Content Placeholder 2"/>
          <p:cNvSpPr>
            <a:spLocks noGrp="1"/>
          </p:cNvSpPr>
          <p:nvPr>
            <p:ph idx="1"/>
          </p:nvPr>
        </p:nvSpPr>
        <p:spPr>
          <a:xfrm>
            <a:off x="76200" y="1600200"/>
            <a:ext cx="8915400" cy="5181600"/>
          </a:xfrm>
        </p:spPr>
        <p:txBody>
          <a:bodyPr>
            <a:normAutofit fontScale="92500" lnSpcReduction="10000"/>
          </a:bodyPr>
          <a:lstStyle/>
          <a:p>
            <a:r>
              <a:rPr lang="en-US" b="1" dirty="0">
                <a:solidFill>
                  <a:srgbClr val="7030A0"/>
                </a:solidFill>
              </a:rPr>
              <a:t>Email – rebecca.mcdermott@polk-fl.net</a:t>
            </a:r>
          </a:p>
          <a:p>
            <a:r>
              <a:rPr lang="en-US" b="1" dirty="0">
                <a:solidFill>
                  <a:srgbClr val="7030A0"/>
                </a:solidFill>
              </a:rPr>
              <a:t>Website - http://mcdjediwriting.weebly.com/</a:t>
            </a:r>
          </a:p>
          <a:p>
            <a:endParaRPr lang="en-US" sz="1100" b="1" dirty="0">
              <a:solidFill>
                <a:srgbClr val="7030A0"/>
              </a:solidFill>
            </a:endParaRPr>
          </a:p>
          <a:p>
            <a:r>
              <a:rPr lang="en-US" b="1" dirty="0">
                <a:solidFill>
                  <a:srgbClr val="7030A0"/>
                </a:solidFill>
              </a:rPr>
              <a:t>Email is the BEST way to reach me.  Emails come straight to my phone.  </a:t>
            </a:r>
          </a:p>
          <a:p>
            <a:endParaRPr lang="en-US" sz="1100" b="1" dirty="0">
              <a:solidFill>
                <a:srgbClr val="7030A0"/>
              </a:solidFill>
            </a:endParaRPr>
          </a:p>
          <a:p>
            <a:r>
              <a:rPr lang="en-US" b="1" dirty="0">
                <a:solidFill>
                  <a:srgbClr val="7030A0"/>
                </a:solidFill>
              </a:rPr>
              <a:t>Please don’t traumatize me with terrible grammar if you choose to email me.   </a:t>
            </a:r>
          </a:p>
          <a:p>
            <a:r>
              <a:rPr lang="en-US" b="1" dirty="0">
                <a:solidFill>
                  <a:srgbClr val="7030A0"/>
                </a:solidFill>
              </a:rPr>
              <a:t>Actual Email:  </a:t>
            </a:r>
            <a:r>
              <a:rPr lang="en-US" b="1" dirty="0" err="1">
                <a:solidFill>
                  <a:srgbClr val="7030A0"/>
                </a:solidFill>
              </a:rPr>
              <a:t>Yo</a:t>
            </a:r>
            <a:r>
              <a:rPr lang="en-US" b="1" dirty="0">
                <a:solidFill>
                  <a:srgbClr val="7030A0"/>
                </a:solidFill>
              </a:rPr>
              <a:t> </a:t>
            </a:r>
            <a:r>
              <a:rPr lang="en-US" b="1" dirty="0" err="1">
                <a:solidFill>
                  <a:srgbClr val="7030A0"/>
                </a:solidFill>
              </a:rPr>
              <a:t>McD</a:t>
            </a:r>
            <a:r>
              <a:rPr lang="en-US" b="1" dirty="0">
                <a:solidFill>
                  <a:srgbClr val="7030A0"/>
                </a:solidFill>
              </a:rPr>
              <a:t>!  What was the homework you gave in class while I was not paying attention because I sit next to a very pretty girl.  That is all.  John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3287</TotalTime>
  <Words>1340</Words>
  <Application>Microsoft Office PowerPoint</Application>
  <PresentationFormat>On-screen Show (4:3)</PresentationFormat>
  <Paragraphs>145</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Candara</vt:lpstr>
      <vt:lpstr>Matura MT Script Capitals</vt:lpstr>
      <vt:lpstr>Office Theme</vt:lpstr>
      <vt:lpstr>Creative Writing</vt:lpstr>
      <vt:lpstr>Welcome!</vt:lpstr>
      <vt:lpstr>REMIND.COM</vt:lpstr>
      <vt:lpstr>Rules</vt:lpstr>
      <vt:lpstr>Rules</vt:lpstr>
      <vt:lpstr>Course Objectives</vt:lpstr>
      <vt:lpstr>Course Expectations</vt:lpstr>
      <vt:lpstr>Course Expectations</vt:lpstr>
      <vt:lpstr>Contact Information</vt:lpstr>
      <vt:lpstr>Major Units</vt:lpstr>
      <vt:lpstr>Materials Needed</vt:lpstr>
      <vt:lpstr>Materials Needed</vt:lpstr>
      <vt:lpstr>Absences</vt:lpstr>
      <vt:lpstr>Absences</vt:lpstr>
      <vt:lpstr>Absences</vt:lpstr>
      <vt:lpstr>In/Out Box</vt:lpstr>
      <vt:lpstr>In/Out Box</vt:lpstr>
      <vt:lpstr> Journal</vt:lpstr>
      <vt:lpstr>Alert Writing</vt:lpstr>
      <vt:lpstr>Test Days</vt:lpstr>
      <vt:lpstr>.4 Club</vt:lpstr>
      <vt:lpstr>Your “one” (for the whole year)</vt:lpstr>
      <vt:lpstr>Your “one” (for the whole year)</vt:lpstr>
      <vt:lpstr>Taboos</vt:lpstr>
      <vt:lpstr>Taboos</vt:lpstr>
      <vt:lpstr>Taboos</vt:lpstr>
      <vt:lpstr>PowerPoint Presentation</vt:lpstr>
      <vt:lpstr>PowerPoint Presentation</vt:lpstr>
      <vt:lpstr>Literati</vt:lpstr>
      <vt:lpstr>Assignment</vt:lpstr>
      <vt:lpstr>3 Statements</vt:lpstr>
      <vt:lpstr>Index Card</vt:lpstr>
    </vt:vector>
  </TitlesOfParts>
  <Company>PCSB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Language &amp; Composition</dc:title>
  <dc:creator>rebecca.mcdermott</dc:creator>
  <cp:lastModifiedBy>Rebecca McDermott</cp:lastModifiedBy>
  <cp:revision>72</cp:revision>
  <dcterms:created xsi:type="dcterms:W3CDTF">2011-04-25T12:16:39Z</dcterms:created>
  <dcterms:modified xsi:type="dcterms:W3CDTF">2017-08-06T12:31:53Z</dcterms:modified>
</cp:coreProperties>
</file>